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4"/>
  </p:notesMasterIdLst>
  <p:handoutMasterIdLst>
    <p:handoutMasterId r:id="rId25"/>
  </p:handoutMasterIdLst>
  <p:sldIdLst>
    <p:sldId id="259" r:id="rId3"/>
    <p:sldId id="342" r:id="rId4"/>
    <p:sldId id="260" r:id="rId5"/>
    <p:sldId id="320" r:id="rId6"/>
    <p:sldId id="339" r:id="rId7"/>
    <p:sldId id="321" r:id="rId8"/>
    <p:sldId id="341" r:id="rId9"/>
    <p:sldId id="289" r:id="rId10"/>
    <p:sldId id="290" r:id="rId11"/>
    <p:sldId id="291" r:id="rId12"/>
    <p:sldId id="292" r:id="rId13"/>
    <p:sldId id="293" r:id="rId14"/>
    <p:sldId id="294" r:id="rId15"/>
    <p:sldId id="340" r:id="rId16"/>
    <p:sldId id="348" r:id="rId17"/>
    <p:sldId id="346" r:id="rId18"/>
    <p:sldId id="343" r:id="rId19"/>
    <p:sldId id="347" r:id="rId20"/>
    <p:sldId id="344" r:id="rId21"/>
    <p:sldId id="276" r:id="rId22"/>
    <p:sldId id="311"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Introduction" id="{4ED56F20-2415-4109-B759-C4302890D0D5}">
          <p14:sldIdLst>
            <p14:sldId id="259"/>
            <p14:sldId id="342"/>
            <p14:sldId id="260"/>
          </p14:sldIdLst>
        </p14:section>
        <p14:section name="Preparing for Marriage" id="{DBF86E1A-2E86-4AB8-BD2A-4F8AEBA1DBA4}">
          <p14:sldIdLst>
            <p14:sldId id="320"/>
            <p14:sldId id="339"/>
            <p14:sldId id="321"/>
            <p14:sldId id="341"/>
          </p14:sldIdLst>
        </p14:section>
        <p14:section name="Money Habitudes Solitaire" id="{5A79E48E-0CCD-432C-845D-8093BFC70F79}">
          <p14:sldIdLst>
            <p14:sldId id="289"/>
            <p14:sldId id="290"/>
            <p14:sldId id="291"/>
            <p14:sldId id="292"/>
            <p14:sldId id="293"/>
            <p14:sldId id="294"/>
          </p14:sldIdLst>
        </p14:section>
        <p14:section name="Financial Benefits and Considerations" id="{5FA6DE15-F0C5-4FAC-A2BC-5E0C6E15B39D}">
          <p14:sldIdLst>
            <p14:sldId id="340"/>
            <p14:sldId id="348"/>
          </p14:sldIdLst>
        </p14:section>
        <p14:section name="Marrying a Non-US Citizen" id="{2F53BED0-518A-4BD4-A177-F63852422A17}">
          <p14:sldIdLst>
            <p14:sldId id="346"/>
          </p14:sldIdLst>
        </p14:section>
        <p14:section name="Developing a Spending Plan" id="{6F04F1D7-7014-4560-8455-9455A06E6E35}">
          <p14:sldIdLst>
            <p14:sldId id="343"/>
            <p14:sldId id="347"/>
            <p14:sldId id="344"/>
            <p14:sldId id="276"/>
          </p14:sldIdLst>
        </p14:section>
        <p14:section name="Lesson Summary" id="{282A08D5-8CFD-4C76-9CEE-0AE4A07C8BE9}">
          <p14:sldIdLst>
            <p14:sldId id="3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 Ruffino" initials="LR" lastIdx="4" clrIdx="0">
    <p:extLst>
      <p:ext uri="{19B8F6BF-5375-455C-9EA6-DF929625EA0E}">
        <p15:presenceInfo xmlns:p15="http://schemas.microsoft.com/office/powerpoint/2012/main" userId="ee8ea65665463781" providerId="Windows Live"/>
      </p:ext>
    </p:extLst>
  </p:cmAuthor>
  <p:cmAuthor id="2" name="Cynthia Morris" initials="CM" lastIdx="48" clrIdx="1">
    <p:extLst>
      <p:ext uri="{19B8F6BF-5375-455C-9EA6-DF929625EA0E}">
        <p15:presenceInfo xmlns:p15="http://schemas.microsoft.com/office/powerpoint/2012/main" userId="Cynthia Morris" providerId="None"/>
      </p:ext>
    </p:extLst>
  </p:cmAuthor>
  <p:cmAuthor id="3" name="Katie Ryan" initials="KR" lastIdx="1" clrIdx="2">
    <p:extLst>
      <p:ext uri="{19B8F6BF-5375-455C-9EA6-DF929625EA0E}">
        <p15:presenceInfo xmlns:p15="http://schemas.microsoft.com/office/powerpoint/2012/main" userId="43f54081efffdf0f" providerId="Windows Live"/>
      </p:ext>
    </p:extLst>
  </p:cmAuthor>
  <p:cmAuthor id="4" name="Laskowsky CIV Katrina G" initials="KGL" lastIdx="5" clrIdx="3">
    <p:extLst>
      <p:ext uri="{19B8F6BF-5375-455C-9EA6-DF929625EA0E}">
        <p15:presenceInfo xmlns:p15="http://schemas.microsoft.com/office/powerpoint/2012/main" userId="Laskowsky CIV Katrina 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49"/>
    <a:srgbClr val="AD0000"/>
    <a:srgbClr val="00133A"/>
    <a:srgbClr val="A09151"/>
    <a:srgbClr val="AF1E2D"/>
    <a:srgbClr val="ADAFAA"/>
    <a:srgbClr val="0026AD"/>
    <a:srgbClr val="B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8665" autoAdjust="0"/>
  </p:normalViewPr>
  <p:slideViewPr>
    <p:cSldViewPr snapToGrid="0">
      <p:cViewPr varScale="1">
        <p:scale>
          <a:sx n="54" d="100"/>
          <a:sy n="54" d="100"/>
        </p:scale>
        <p:origin x="1522" y="5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774"/>
    </p:cViewPr>
  </p:sorterViewPr>
  <p:notesViewPr>
    <p:cSldViewPr snapToGrid="0">
      <p:cViewPr varScale="1">
        <p:scale>
          <a:sx n="68" d="100"/>
          <a:sy n="68" d="100"/>
        </p:scale>
        <p:origin x="276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C8E20A-2824-CA47-B5C7-18CC35DB3F20}" type="doc">
      <dgm:prSet loTypeId="urn:microsoft.com/office/officeart/2005/8/layout/hierarchy3" loCatId="hierarchy" qsTypeId="urn:microsoft.com/office/officeart/2005/8/quickstyle/simple4" qsCatId="simple" csTypeId="urn:microsoft.com/office/officeart/2005/8/colors/colorful2" csCatId="colorful" phldr="1"/>
      <dgm:spPr/>
      <dgm:t>
        <a:bodyPr/>
        <a:lstStyle/>
        <a:p>
          <a:endParaRPr lang="en-US"/>
        </a:p>
      </dgm:t>
    </dgm:pt>
    <dgm:pt modelId="{0D2CAE4D-751E-604D-8DF0-01F056C60FAF}">
      <dgm:prSet/>
      <dgm:spPr>
        <a:xfrm>
          <a:off x="2575342" y="933"/>
          <a:ext cx="2148761" cy="832246"/>
        </a:xfrm>
        <a:prstGeom prst="roundRect">
          <a:avLst>
            <a:gd name="adj" fmla="val 10000"/>
          </a:avLst>
        </a:prstGeom>
        <a:gradFill rotWithShape="0">
          <a:gsLst>
            <a:gs pos="0">
              <a:srgbClr val="324966">
                <a:hueOff val="-855861"/>
                <a:satOff val="-2791"/>
                <a:lumOff val="10098"/>
                <a:alphaOff val="0"/>
                <a:shade val="51000"/>
                <a:satMod val="130000"/>
              </a:srgbClr>
            </a:gs>
            <a:gs pos="80000">
              <a:srgbClr val="324966">
                <a:hueOff val="-855861"/>
                <a:satOff val="-2791"/>
                <a:lumOff val="10098"/>
                <a:alphaOff val="0"/>
                <a:shade val="93000"/>
                <a:satMod val="130000"/>
              </a:srgbClr>
            </a:gs>
            <a:gs pos="100000">
              <a:srgbClr val="324966">
                <a:hueOff val="-855861"/>
                <a:satOff val="-2791"/>
                <a:lumOff val="10098"/>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buNone/>
          </a:pPr>
          <a:r>
            <a:rPr lang="en-US" dirty="0">
              <a:solidFill>
                <a:sysClr val="window" lastClr="FFFFFF"/>
              </a:solidFill>
              <a:latin typeface="Franklin Gothic Medium"/>
              <a:ea typeface="+mn-ea"/>
              <a:cs typeface="+mn-cs"/>
            </a:rPr>
            <a:t>To marry in the U.S.</a:t>
          </a:r>
        </a:p>
      </dgm:t>
    </dgm:pt>
    <dgm:pt modelId="{AB4D48D4-1E3E-5345-A2F8-C5FC62168FAE}" type="parTrans" cxnId="{261C3981-1D46-AF44-8FC8-59ABF41B42A2}">
      <dgm:prSet/>
      <dgm:spPr/>
      <dgm:t>
        <a:bodyPr/>
        <a:lstStyle/>
        <a:p>
          <a:endParaRPr lang="en-US"/>
        </a:p>
      </dgm:t>
    </dgm:pt>
    <dgm:pt modelId="{10EE8928-A430-154E-9BF5-74846DD67408}" type="sibTrans" cxnId="{261C3981-1D46-AF44-8FC8-59ABF41B42A2}">
      <dgm:prSet/>
      <dgm:spPr/>
      <dgm:t>
        <a:bodyPr/>
        <a:lstStyle/>
        <a:p>
          <a:endParaRPr lang="en-US"/>
        </a:p>
      </dgm:t>
    </dgm:pt>
    <dgm:pt modelId="{0F5F5200-868E-B348-A878-54B312F40C1B}">
      <dgm:prSet/>
      <dgm:spPr>
        <a:xfrm>
          <a:off x="2933881" y="1076854"/>
          <a:ext cx="1734762" cy="556798"/>
        </a:xfrm>
        <a:prstGeom prst="roundRect">
          <a:avLst>
            <a:gd name="adj" fmla="val 10000"/>
          </a:avLst>
        </a:prstGeom>
        <a:solidFill>
          <a:sysClr val="window" lastClr="FFFFFF">
            <a:alpha val="90000"/>
            <a:hueOff val="0"/>
            <a:satOff val="0"/>
            <a:lumOff val="0"/>
            <a:alphaOff val="0"/>
          </a:sysClr>
        </a:solidFill>
        <a:ln w="9525" cap="flat" cmpd="sng" algn="ctr">
          <a:solidFill>
            <a:srgbClr val="324966">
              <a:hueOff val="0"/>
              <a:satOff val="0"/>
              <a:lumOff val="0"/>
              <a:alphaOff val="0"/>
            </a:srgbClr>
          </a:solidFill>
          <a:prstDash val="solid"/>
        </a:ln>
        <a:effectLst/>
      </dgm:spPr>
      <dgm:t>
        <a:bodyPr/>
        <a:lstStyle/>
        <a:p>
          <a:pPr rtl="0">
            <a:buNone/>
          </a:pPr>
          <a:r>
            <a:rPr lang="en-US" dirty="0">
              <a:solidFill>
                <a:sysClr val="windowText" lastClr="000000">
                  <a:hueOff val="0"/>
                  <a:satOff val="0"/>
                  <a:lumOff val="0"/>
                  <a:alphaOff val="0"/>
                </a:sysClr>
              </a:solidFill>
              <a:latin typeface="Franklin Gothic Medium"/>
              <a:ea typeface="+mn-ea"/>
              <a:cs typeface="+mn-cs"/>
            </a:rPr>
            <a:t>I-129F</a:t>
          </a:r>
        </a:p>
      </dgm:t>
    </dgm:pt>
    <dgm:pt modelId="{43FF23B0-20F2-AF41-B583-2474285162FD}" type="parTrans" cxnId="{CB99E13E-21A7-F644-93F7-354999646EF4}">
      <dgm:prSet/>
      <dgm:spPr>
        <a:xfrm>
          <a:off x="2790218" y="833180"/>
          <a:ext cx="143662" cy="522072"/>
        </a:xfrm>
        <a:custGeom>
          <a:avLst/>
          <a:gdLst/>
          <a:ahLst/>
          <a:cxnLst/>
          <a:rect l="0" t="0" r="0" b="0"/>
          <a:pathLst>
            <a:path>
              <a:moveTo>
                <a:pt x="0" y="0"/>
              </a:moveTo>
              <a:lnTo>
                <a:pt x="0" y="522072"/>
              </a:lnTo>
              <a:lnTo>
                <a:pt x="143662" y="522072"/>
              </a:lnTo>
            </a:path>
          </a:pathLst>
        </a:custGeom>
        <a:noFill/>
        <a:ln w="9525" cap="flat" cmpd="sng" algn="ctr">
          <a:solidFill>
            <a:srgbClr val="5B9EA4">
              <a:hueOff val="0"/>
              <a:satOff val="0"/>
              <a:lumOff val="0"/>
              <a:alphaOff val="0"/>
            </a:srgbClr>
          </a:solidFill>
          <a:prstDash val="solid"/>
        </a:ln>
        <a:effectLst/>
      </dgm:spPr>
      <dgm:t>
        <a:bodyPr/>
        <a:lstStyle/>
        <a:p>
          <a:endParaRPr lang="en-US" dirty="0"/>
        </a:p>
      </dgm:t>
    </dgm:pt>
    <dgm:pt modelId="{4EA607E4-D187-CD49-81DC-65C39F460F9F}" type="sibTrans" cxnId="{CB99E13E-21A7-F644-93F7-354999646EF4}">
      <dgm:prSet/>
      <dgm:spPr/>
      <dgm:t>
        <a:bodyPr/>
        <a:lstStyle/>
        <a:p>
          <a:endParaRPr lang="en-US"/>
        </a:p>
      </dgm:t>
    </dgm:pt>
    <dgm:pt modelId="{28844B53-86BF-DE41-8CC6-66BA2B125DF4}">
      <dgm:prSet/>
      <dgm:spPr>
        <a:xfrm>
          <a:off x="3005095" y="1806102"/>
          <a:ext cx="1734762" cy="556798"/>
        </a:xfrm>
        <a:prstGeom prst="roundRect">
          <a:avLst>
            <a:gd name="adj" fmla="val 10000"/>
          </a:avLst>
        </a:prstGeom>
        <a:solidFill>
          <a:sysClr val="window" lastClr="FFFFFF">
            <a:alpha val="90000"/>
            <a:hueOff val="0"/>
            <a:satOff val="0"/>
            <a:lumOff val="0"/>
            <a:alphaOff val="0"/>
          </a:sysClr>
        </a:solidFill>
        <a:ln w="9525" cap="flat" cmpd="sng" algn="ctr">
          <a:solidFill>
            <a:srgbClr val="324966">
              <a:hueOff val="-342344"/>
              <a:satOff val="-1116"/>
              <a:lumOff val="4039"/>
              <a:alphaOff val="0"/>
            </a:srgbClr>
          </a:solidFill>
          <a:prstDash val="solid"/>
        </a:ln>
        <a:effectLst/>
      </dgm:spPr>
      <dgm:t>
        <a:bodyPr/>
        <a:lstStyle/>
        <a:p>
          <a:pPr rtl="0">
            <a:buNone/>
          </a:pPr>
          <a:r>
            <a:rPr lang="en-US" dirty="0">
              <a:solidFill>
                <a:sysClr val="windowText" lastClr="000000">
                  <a:hueOff val="0"/>
                  <a:satOff val="0"/>
                  <a:lumOff val="0"/>
                  <a:alphaOff val="0"/>
                </a:sysClr>
              </a:solidFill>
              <a:latin typeface="Franklin Gothic Medium"/>
              <a:ea typeface="+mn-ea"/>
              <a:cs typeface="+mn-cs"/>
            </a:rPr>
            <a:t>6 months</a:t>
          </a:r>
        </a:p>
      </dgm:t>
    </dgm:pt>
    <dgm:pt modelId="{EBA1CF4D-967B-754F-8635-049B428E1B76}" type="parTrans" cxnId="{0CB9892B-40D5-994C-8D4C-9C6A6622D337}">
      <dgm:prSet/>
      <dgm:spPr>
        <a:xfrm>
          <a:off x="2790218" y="833180"/>
          <a:ext cx="214876" cy="1251320"/>
        </a:xfrm>
        <a:custGeom>
          <a:avLst/>
          <a:gdLst/>
          <a:ahLst/>
          <a:cxnLst/>
          <a:rect l="0" t="0" r="0" b="0"/>
          <a:pathLst>
            <a:path>
              <a:moveTo>
                <a:pt x="0" y="0"/>
              </a:moveTo>
              <a:lnTo>
                <a:pt x="0" y="1251320"/>
              </a:lnTo>
              <a:lnTo>
                <a:pt x="214876" y="1251320"/>
              </a:lnTo>
            </a:path>
          </a:pathLst>
        </a:custGeom>
        <a:noFill/>
        <a:ln w="9525" cap="flat" cmpd="sng" algn="ctr">
          <a:solidFill>
            <a:srgbClr val="5B9EA4">
              <a:hueOff val="0"/>
              <a:satOff val="0"/>
              <a:lumOff val="0"/>
              <a:alphaOff val="0"/>
            </a:srgbClr>
          </a:solidFill>
          <a:prstDash val="solid"/>
        </a:ln>
        <a:effectLst/>
      </dgm:spPr>
      <dgm:t>
        <a:bodyPr/>
        <a:lstStyle/>
        <a:p>
          <a:endParaRPr lang="en-US" dirty="0"/>
        </a:p>
      </dgm:t>
    </dgm:pt>
    <dgm:pt modelId="{F80ACAAE-0F4C-6746-8771-A4B7F51993AF}" type="sibTrans" cxnId="{0CB9892B-40D5-994C-8D4C-9C6A6622D337}">
      <dgm:prSet/>
      <dgm:spPr/>
      <dgm:t>
        <a:bodyPr/>
        <a:lstStyle/>
        <a:p>
          <a:endParaRPr lang="en-US"/>
        </a:p>
      </dgm:t>
    </dgm:pt>
    <dgm:pt modelId="{0710C3BA-6BB9-E64D-8D34-9B4DE9E2CCE6}">
      <dgm:prSet/>
      <dgm:spPr>
        <a:xfrm>
          <a:off x="3005095" y="2570962"/>
          <a:ext cx="1734762" cy="556798"/>
        </a:xfrm>
        <a:prstGeom prst="roundRect">
          <a:avLst>
            <a:gd name="adj" fmla="val 10000"/>
          </a:avLst>
        </a:prstGeom>
        <a:solidFill>
          <a:sysClr val="window" lastClr="FFFFFF">
            <a:alpha val="90000"/>
            <a:hueOff val="0"/>
            <a:satOff val="0"/>
            <a:lumOff val="0"/>
            <a:alphaOff val="0"/>
          </a:sysClr>
        </a:solidFill>
        <a:ln w="9525" cap="flat" cmpd="sng" algn="ctr">
          <a:solidFill>
            <a:srgbClr val="324966">
              <a:hueOff val="-684689"/>
              <a:satOff val="-2232"/>
              <a:lumOff val="8078"/>
              <a:alphaOff val="0"/>
            </a:srgbClr>
          </a:solidFill>
          <a:prstDash val="solid"/>
        </a:ln>
        <a:effectLst/>
      </dgm:spPr>
      <dgm:t>
        <a:bodyPr/>
        <a:lstStyle/>
        <a:p>
          <a:pPr rtl="0">
            <a:buNone/>
          </a:pPr>
          <a:r>
            <a:rPr lang="en-US" dirty="0">
              <a:solidFill>
                <a:sysClr val="windowText" lastClr="000000">
                  <a:hueOff val="0"/>
                  <a:satOff val="0"/>
                  <a:lumOff val="0"/>
                  <a:alphaOff val="0"/>
                </a:sysClr>
              </a:solidFill>
              <a:latin typeface="Franklin Gothic Medium"/>
              <a:ea typeface="+mn-ea"/>
              <a:cs typeface="+mn-cs"/>
            </a:rPr>
            <a:t>$535</a:t>
          </a:r>
        </a:p>
      </dgm:t>
    </dgm:pt>
    <dgm:pt modelId="{CACB20F8-4E79-804A-B393-A32B1D99EBDF}" type="parTrans" cxnId="{4A3ECEA1-1AD1-B047-AC36-AB4C8FAACE3F}">
      <dgm:prSet/>
      <dgm:spPr>
        <a:xfrm>
          <a:off x="2790218" y="833180"/>
          <a:ext cx="214876" cy="2016180"/>
        </a:xfrm>
        <a:custGeom>
          <a:avLst/>
          <a:gdLst/>
          <a:ahLst/>
          <a:cxnLst/>
          <a:rect l="0" t="0" r="0" b="0"/>
          <a:pathLst>
            <a:path>
              <a:moveTo>
                <a:pt x="0" y="0"/>
              </a:moveTo>
              <a:lnTo>
                <a:pt x="0" y="2016180"/>
              </a:lnTo>
              <a:lnTo>
                <a:pt x="214876" y="2016180"/>
              </a:lnTo>
            </a:path>
          </a:pathLst>
        </a:custGeom>
        <a:noFill/>
        <a:ln w="9525" cap="flat" cmpd="sng" algn="ctr">
          <a:solidFill>
            <a:srgbClr val="5B9EA4">
              <a:hueOff val="0"/>
              <a:satOff val="0"/>
              <a:lumOff val="0"/>
              <a:alphaOff val="0"/>
            </a:srgbClr>
          </a:solidFill>
          <a:prstDash val="solid"/>
        </a:ln>
        <a:effectLst/>
      </dgm:spPr>
      <dgm:t>
        <a:bodyPr/>
        <a:lstStyle/>
        <a:p>
          <a:endParaRPr lang="en-US" dirty="0"/>
        </a:p>
      </dgm:t>
    </dgm:pt>
    <dgm:pt modelId="{ACBE5E8D-F7E7-3F48-8C4E-BD6470D1BB74}" type="sibTrans" cxnId="{4A3ECEA1-1AD1-B047-AC36-AB4C8FAACE3F}">
      <dgm:prSet/>
      <dgm:spPr/>
      <dgm:t>
        <a:bodyPr/>
        <a:lstStyle/>
        <a:p>
          <a:endParaRPr lang="en-US"/>
        </a:p>
      </dgm:t>
    </dgm:pt>
    <dgm:pt modelId="{D087CA60-35B3-0E47-8FD6-0E6DA75204C8}">
      <dgm:prSet/>
      <dgm:spPr>
        <a:xfrm>
          <a:off x="5140227" y="933"/>
          <a:ext cx="2148761" cy="832246"/>
        </a:xfrm>
        <a:prstGeom prst="roundRect">
          <a:avLst>
            <a:gd name="adj" fmla="val 10000"/>
          </a:avLst>
        </a:prstGeom>
        <a:gradFill rotWithShape="0">
          <a:gsLst>
            <a:gs pos="0">
              <a:srgbClr val="324966">
                <a:hueOff val="-1711721"/>
                <a:satOff val="-5581"/>
                <a:lumOff val="20195"/>
                <a:alphaOff val="0"/>
                <a:shade val="51000"/>
                <a:satMod val="130000"/>
              </a:srgbClr>
            </a:gs>
            <a:gs pos="80000">
              <a:srgbClr val="324966">
                <a:hueOff val="-1711721"/>
                <a:satOff val="-5581"/>
                <a:lumOff val="20195"/>
                <a:alphaOff val="0"/>
                <a:shade val="93000"/>
                <a:satMod val="130000"/>
              </a:srgbClr>
            </a:gs>
            <a:gs pos="100000">
              <a:srgbClr val="324966">
                <a:hueOff val="-1711721"/>
                <a:satOff val="-5581"/>
                <a:lumOff val="20195"/>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buNone/>
          </a:pPr>
          <a:r>
            <a:rPr lang="en-US" dirty="0">
              <a:solidFill>
                <a:sysClr val="window" lastClr="FFFFFF"/>
              </a:solidFill>
              <a:latin typeface="Franklin Gothic Medium"/>
              <a:ea typeface="+mn-ea"/>
              <a:cs typeface="+mn-cs"/>
            </a:rPr>
            <a:t>If already married, to come to the U.S.</a:t>
          </a:r>
        </a:p>
      </dgm:t>
    </dgm:pt>
    <dgm:pt modelId="{E97AB0C4-4BE6-1C4E-A66D-AB2505EE0528}" type="parTrans" cxnId="{CE21ECDF-5FBC-5540-9436-66FEC180BF63}">
      <dgm:prSet/>
      <dgm:spPr/>
      <dgm:t>
        <a:bodyPr/>
        <a:lstStyle/>
        <a:p>
          <a:endParaRPr lang="en-US"/>
        </a:p>
      </dgm:t>
    </dgm:pt>
    <dgm:pt modelId="{D27BDF4D-1D48-014A-A1C8-0E3900E67CC0}" type="sibTrans" cxnId="{CE21ECDF-5FBC-5540-9436-66FEC180BF63}">
      <dgm:prSet/>
      <dgm:spPr/>
      <dgm:t>
        <a:bodyPr/>
        <a:lstStyle/>
        <a:p>
          <a:endParaRPr lang="en-US"/>
        </a:p>
      </dgm:t>
    </dgm:pt>
    <dgm:pt modelId="{D0C0BB6D-4DED-6D46-A39E-EF4C0E4A1CD5}">
      <dgm:prSet/>
      <dgm:spPr>
        <a:xfrm>
          <a:off x="5569980" y="1041242"/>
          <a:ext cx="1734762" cy="561650"/>
        </a:xfrm>
        <a:prstGeom prst="roundRect">
          <a:avLst>
            <a:gd name="adj" fmla="val 10000"/>
          </a:avLst>
        </a:prstGeom>
        <a:solidFill>
          <a:sysClr val="window" lastClr="FFFFFF">
            <a:alpha val="90000"/>
            <a:hueOff val="0"/>
            <a:satOff val="0"/>
            <a:lumOff val="0"/>
            <a:alphaOff val="0"/>
          </a:sysClr>
        </a:solidFill>
        <a:ln w="9525" cap="flat" cmpd="sng" algn="ctr">
          <a:solidFill>
            <a:srgbClr val="324966">
              <a:hueOff val="-1027033"/>
              <a:satOff val="-3349"/>
              <a:lumOff val="12117"/>
              <a:alphaOff val="0"/>
            </a:srgbClr>
          </a:solidFill>
          <a:prstDash val="solid"/>
        </a:ln>
        <a:effectLst/>
      </dgm:spPr>
      <dgm:t>
        <a:bodyPr/>
        <a:lstStyle/>
        <a:p>
          <a:pPr rtl="0">
            <a:buNone/>
          </a:pPr>
          <a:r>
            <a:rPr lang="en-US" dirty="0">
              <a:solidFill>
                <a:sysClr val="windowText" lastClr="000000">
                  <a:hueOff val="0"/>
                  <a:satOff val="0"/>
                  <a:lumOff val="0"/>
                  <a:alphaOff val="0"/>
                </a:sysClr>
              </a:solidFill>
              <a:latin typeface="Franklin Gothic Medium"/>
              <a:ea typeface="+mn-ea"/>
              <a:cs typeface="+mn-cs"/>
            </a:rPr>
            <a:t>I-130</a:t>
          </a:r>
        </a:p>
      </dgm:t>
    </dgm:pt>
    <dgm:pt modelId="{3E603323-A32C-C74F-9673-B47864F1977F}" type="parTrans" cxnId="{56D2F16E-5451-F74A-A162-C92F4B01CB35}">
      <dgm:prSet/>
      <dgm:spPr>
        <a:xfrm>
          <a:off x="5355103" y="833180"/>
          <a:ext cx="214876" cy="488886"/>
        </a:xfrm>
        <a:custGeom>
          <a:avLst/>
          <a:gdLst/>
          <a:ahLst/>
          <a:cxnLst/>
          <a:rect l="0" t="0" r="0" b="0"/>
          <a:pathLst>
            <a:path>
              <a:moveTo>
                <a:pt x="0" y="0"/>
              </a:moveTo>
              <a:lnTo>
                <a:pt x="0" y="488886"/>
              </a:lnTo>
              <a:lnTo>
                <a:pt x="214876" y="488886"/>
              </a:lnTo>
            </a:path>
          </a:pathLst>
        </a:custGeom>
        <a:noFill/>
        <a:ln w="9525" cap="flat" cmpd="sng" algn="ctr">
          <a:solidFill>
            <a:srgbClr val="5B9EA4">
              <a:hueOff val="0"/>
              <a:satOff val="0"/>
              <a:lumOff val="0"/>
              <a:alphaOff val="0"/>
            </a:srgbClr>
          </a:solidFill>
          <a:prstDash val="solid"/>
        </a:ln>
        <a:effectLst/>
      </dgm:spPr>
      <dgm:t>
        <a:bodyPr/>
        <a:lstStyle/>
        <a:p>
          <a:endParaRPr lang="en-US" dirty="0"/>
        </a:p>
      </dgm:t>
    </dgm:pt>
    <dgm:pt modelId="{D957D7E8-B64D-4446-98F6-033B43C48991}" type="sibTrans" cxnId="{56D2F16E-5451-F74A-A162-C92F4B01CB35}">
      <dgm:prSet/>
      <dgm:spPr/>
      <dgm:t>
        <a:bodyPr/>
        <a:lstStyle/>
        <a:p>
          <a:endParaRPr lang="en-US"/>
        </a:p>
      </dgm:t>
    </dgm:pt>
    <dgm:pt modelId="{B238EF35-A1CC-5F44-A23D-3C495420F0B3}">
      <dgm:prSet/>
      <dgm:spPr>
        <a:xfrm>
          <a:off x="5569980" y="1810954"/>
          <a:ext cx="1734762" cy="561650"/>
        </a:xfrm>
        <a:prstGeom prst="roundRect">
          <a:avLst>
            <a:gd name="adj" fmla="val 10000"/>
          </a:avLst>
        </a:prstGeom>
        <a:solidFill>
          <a:sysClr val="window" lastClr="FFFFFF">
            <a:alpha val="90000"/>
            <a:hueOff val="0"/>
            <a:satOff val="0"/>
            <a:lumOff val="0"/>
            <a:alphaOff val="0"/>
          </a:sysClr>
        </a:solidFill>
        <a:ln w="9525" cap="flat" cmpd="sng" algn="ctr">
          <a:solidFill>
            <a:srgbClr val="324966">
              <a:hueOff val="-1369377"/>
              <a:satOff val="-4465"/>
              <a:lumOff val="16156"/>
              <a:alphaOff val="0"/>
            </a:srgbClr>
          </a:solidFill>
          <a:prstDash val="solid"/>
        </a:ln>
        <a:effectLst/>
      </dgm:spPr>
      <dgm:t>
        <a:bodyPr/>
        <a:lstStyle/>
        <a:p>
          <a:pPr rtl="0">
            <a:buNone/>
          </a:pPr>
          <a:r>
            <a:rPr lang="en-US" dirty="0">
              <a:solidFill>
                <a:sysClr val="windowText" lastClr="000000">
                  <a:hueOff val="0"/>
                  <a:satOff val="0"/>
                  <a:lumOff val="0"/>
                  <a:alphaOff val="0"/>
                </a:sysClr>
              </a:solidFill>
              <a:latin typeface="Franklin Gothic Medium"/>
              <a:ea typeface="+mn-ea"/>
              <a:cs typeface="+mn-cs"/>
            </a:rPr>
            <a:t>6 months</a:t>
          </a:r>
        </a:p>
      </dgm:t>
    </dgm:pt>
    <dgm:pt modelId="{5127D0F2-040B-784D-BD10-1DCDB3B09A51}" type="parTrans" cxnId="{A8017CAE-99B6-B443-A1B6-298F361B4D7F}">
      <dgm:prSet/>
      <dgm:spPr>
        <a:xfrm>
          <a:off x="5355103" y="833180"/>
          <a:ext cx="214876" cy="1258598"/>
        </a:xfrm>
        <a:custGeom>
          <a:avLst/>
          <a:gdLst/>
          <a:ahLst/>
          <a:cxnLst/>
          <a:rect l="0" t="0" r="0" b="0"/>
          <a:pathLst>
            <a:path>
              <a:moveTo>
                <a:pt x="0" y="0"/>
              </a:moveTo>
              <a:lnTo>
                <a:pt x="0" y="1258598"/>
              </a:lnTo>
              <a:lnTo>
                <a:pt x="214876" y="1258598"/>
              </a:lnTo>
            </a:path>
          </a:pathLst>
        </a:custGeom>
        <a:noFill/>
        <a:ln w="9525" cap="flat" cmpd="sng" algn="ctr">
          <a:solidFill>
            <a:srgbClr val="5B9EA4">
              <a:hueOff val="0"/>
              <a:satOff val="0"/>
              <a:lumOff val="0"/>
              <a:alphaOff val="0"/>
            </a:srgbClr>
          </a:solidFill>
          <a:prstDash val="solid"/>
        </a:ln>
        <a:effectLst/>
      </dgm:spPr>
      <dgm:t>
        <a:bodyPr/>
        <a:lstStyle/>
        <a:p>
          <a:endParaRPr lang="en-US" dirty="0"/>
        </a:p>
      </dgm:t>
    </dgm:pt>
    <dgm:pt modelId="{E2AB473C-DF46-E94A-B743-DF4610DA32F0}" type="sibTrans" cxnId="{A8017CAE-99B6-B443-A1B6-298F361B4D7F}">
      <dgm:prSet/>
      <dgm:spPr/>
      <dgm:t>
        <a:bodyPr/>
        <a:lstStyle/>
        <a:p>
          <a:endParaRPr lang="en-US"/>
        </a:p>
      </dgm:t>
    </dgm:pt>
    <dgm:pt modelId="{DBD635D5-D72B-AA40-B006-12EFB6C69373}">
      <dgm:prSet/>
      <dgm:spPr>
        <a:xfrm>
          <a:off x="5569980" y="2580666"/>
          <a:ext cx="1734762" cy="561650"/>
        </a:xfrm>
        <a:prstGeom prst="roundRect">
          <a:avLst>
            <a:gd name="adj" fmla="val 10000"/>
          </a:avLst>
        </a:prstGeom>
        <a:solidFill>
          <a:sysClr val="window" lastClr="FFFFFF">
            <a:alpha val="90000"/>
            <a:hueOff val="0"/>
            <a:satOff val="0"/>
            <a:lumOff val="0"/>
            <a:alphaOff val="0"/>
          </a:sysClr>
        </a:solidFill>
        <a:ln w="9525" cap="flat" cmpd="sng" algn="ctr">
          <a:solidFill>
            <a:srgbClr val="324966">
              <a:hueOff val="-1711721"/>
              <a:satOff val="-5581"/>
              <a:lumOff val="20195"/>
              <a:alphaOff val="0"/>
            </a:srgbClr>
          </a:solidFill>
          <a:prstDash val="solid"/>
        </a:ln>
        <a:effectLst/>
      </dgm:spPr>
      <dgm:t>
        <a:bodyPr/>
        <a:lstStyle/>
        <a:p>
          <a:pPr rtl="0">
            <a:buNone/>
          </a:pPr>
          <a:r>
            <a:rPr lang="en-US" dirty="0">
              <a:solidFill>
                <a:sysClr val="windowText" lastClr="000000">
                  <a:hueOff val="0"/>
                  <a:satOff val="0"/>
                  <a:lumOff val="0"/>
                  <a:alphaOff val="0"/>
                </a:sysClr>
              </a:solidFill>
              <a:latin typeface="Franklin Gothic Medium"/>
              <a:ea typeface="+mn-ea"/>
              <a:cs typeface="+mn-cs"/>
            </a:rPr>
            <a:t>$535</a:t>
          </a:r>
        </a:p>
      </dgm:t>
    </dgm:pt>
    <dgm:pt modelId="{679DFB79-93C8-0C46-9682-AF1F42C0F93D}" type="parTrans" cxnId="{125BFE80-6D73-1E4D-B9AA-194654257EE8}">
      <dgm:prSet/>
      <dgm:spPr>
        <a:xfrm>
          <a:off x="5355103" y="833180"/>
          <a:ext cx="214876" cy="2028310"/>
        </a:xfrm>
        <a:custGeom>
          <a:avLst/>
          <a:gdLst/>
          <a:ahLst/>
          <a:cxnLst/>
          <a:rect l="0" t="0" r="0" b="0"/>
          <a:pathLst>
            <a:path>
              <a:moveTo>
                <a:pt x="0" y="0"/>
              </a:moveTo>
              <a:lnTo>
                <a:pt x="0" y="2028310"/>
              </a:lnTo>
              <a:lnTo>
                <a:pt x="214876" y="2028310"/>
              </a:lnTo>
            </a:path>
          </a:pathLst>
        </a:custGeom>
        <a:noFill/>
        <a:ln w="9525" cap="flat" cmpd="sng" algn="ctr">
          <a:solidFill>
            <a:srgbClr val="5B9EA4">
              <a:hueOff val="0"/>
              <a:satOff val="0"/>
              <a:lumOff val="0"/>
              <a:alphaOff val="0"/>
            </a:srgbClr>
          </a:solidFill>
          <a:prstDash val="solid"/>
        </a:ln>
        <a:effectLst/>
      </dgm:spPr>
      <dgm:t>
        <a:bodyPr/>
        <a:lstStyle/>
        <a:p>
          <a:endParaRPr lang="en-US" dirty="0"/>
        </a:p>
      </dgm:t>
    </dgm:pt>
    <dgm:pt modelId="{5E2DFBC2-1F7D-2440-AB04-A09E16A30ACA}" type="sibTrans" cxnId="{125BFE80-6D73-1E4D-B9AA-194654257EE8}">
      <dgm:prSet/>
      <dgm:spPr/>
      <dgm:t>
        <a:bodyPr/>
        <a:lstStyle/>
        <a:p>
          <a:endParaRPr lang="en-US"/>
        </a:p>
      </dgm:t>
    </dgm:pt>
    <dgm:pt modelId="{A6D03AEA-B1B1-9A46-B0A2-25AFCB2EB69B}" type="pres">
      <dgm:prSet presAssocID="{AAC8E20A-2824-CA47-B5C7-18CC35DB3F20}" presName="diagram" presStyleCnt="0">
        <dgm:presLayoutVars>
          <dgm:chPref val="1"/>
          <dgm:dir/>
          <dgm:animOne val="branch"/>
          <dgm:animLvl val="lvl"/>
          <dgm:resizeHandles/>
        </dgm:presLayoutVars>
      </dgm:prSet>
      <dgm:spPr/>
      <dgm:t>
        <a:bodyPr/>
        <a:lstStyle/>
        <a:p>
          <a:endParaRPr lang="en-US"/>
        </a:p>
      </dgm:t>
    </dgm:pt>
    <dgm:pt modelId="{1B26A004-8F0D-2B4D-A838-04AA00CF09BA}" type="pres">
      <dgm:prSet presAssocID="{0D2CAE4D-751E-604D-8DF0-01F056C60FAF}" presName="root" presStyleCnt="0"/>
      <dgm:spPr/>
    </dgm:pt>
    <dgm:pt modelId="{3CC07E67-CAC8-1044-9615-3D5BF06C7A07}" type="pres">
      <dgm:prSet presAssocID="{0D2CAE4D-751E-604D-8DF0-01F056C60FAF}" presName="rootComposite" presStyleCnt="0"/>
      <dgm:spPr/>
    </dgm:pt>
    <dgm:pt modelId="{E0742E7B-801B-B946-B9DD-948840EA324D}" type="pres">
      <dgm:prSet presAssocID="{0D2CAE4D-751E-604D-8DF0-01F056C60FAF}" presName="rootText" presStyleLbl="node1" presStyleIdx="0" presStyleCnt="2" custScaleX="129094"/>
      <dgm:spPr/>
      <dgm:t>
        <a:bodyPr/>
        <a:lstStyle/>
        <a:p>
          <a:endParaRPr lang="en-US"/>
        </a:p>
      </dgm:t>
    </dgm:pt>
    <dgm:pt modelId="{DE5D3E90-78F5-644B-BDCF-E2A9293E0BE2}" type="pres">
      <dgm:prSet presAssocID="{0D2CAE4D-751E-604D-8DF0-01F056C60FAF}" presName="rootConnector" presStyleLbl="node1" presStyleIdx="0" presStyleCnt="2"/>
      <dgm:spPr/>
      <dgm:t>
        <a:bodyPr/>
        <a:lstStyle/>
        <a:p>
          <a:endParaRPr lang="en-US"/>
        </a:p>
      </dgm:t>
    </dgm:pt>
    <dgm:pt modelId="{39DD3D90-14D3-024B-82CD-680366CACCDE}" type="pres">
      <dgm:prSet presAssocID="{0D2CAE4D-751E-604D-8DF0-01F056C60FAF}" presName="childShape" presStyleCnt="0"/>
      <dgm:spPr/>
    </dgm:pt>
    <dgm:pt modelId="{E854054A-2E0A-4540-BAED-802C05FE638D}" type="pres">
      <dgm:prSet presAssocID="{43FF23B0-20F2-AF41-B583-2474285162FD}" presName="Name13" presStyleLbl="parChTrans1D2" presStyleIdx="0" presStyleCnt="6"/>
      <dgm:spPr/>
      <dgm:t>
        <a:bodyPr/>
        <a:lstStyle/>
        <a:p>
          <a:endParaRPr lang="en-US"/>
        </a:p>
      </dgm:t>
    </dgm:pt>
    <dgm:pt modelId="{572EA98E-09DC-6140-8C64-F417DA68D92D}" type="pres">
      <dgm:prSet presAssocID="{0F5F5200-868E-B348-A878-54B312F40C1B}" presName="childText" presStyleLbl="bgAcc1" presStyleIdx="0" presStyleCnt="6" custScaleX="130277" custScaleY="66903" custLinFactNeighborX="-5348" custLinFactNeighborY="4279">
        <dgm:presLayoutVars>
          <dgm:bulletEnabled val="1"/>
        </dgm:presLayoutVars>
      </dgm:prSet>
      <dgm:spPr/>
      <dgm:t>
        <a:bodyPr/>
        <a:lstStyle/>
        <a:p>
          <a:endParaRPr lang="en-US"/>
        </a:p>
      </dgm:t>
    </dgm:pt>
    <dgm:pt modelId="{BE89086B-AE0D-4542-BF28-2191EEE2CEF3}" type="pres">
      <dgm:prSet presAssocID="{EBA1CF4D-967B-754F-8635-049B428E1B76}" presName="Name13" presStyleLbl="parChTrans1D2" presStyleIdx="1" presStyleCnt="6"/>
      <dgm:spPr/>
      <dgm:t>
        <a:bodyPr/>
        <a:lstStyle/>
        <a:p>
          <a:endParaRPr lang="en-US"/>
        </a:p>
      </dgm:t>
    </dgm:pt>
    <dgm:pt modelId="{A6E51F5B-DE75-AA4F-B272-A5FB8469E501}" type="pres">
      <dgm:prSet presAssocID="{28844B53-86BF-DE41-8CC6-66BA2B125DF4}" presName="childText" presStyleLbl="bgAcc1" presStyleIdx="1" presStyleCnt="6" custScaleX="130277" custScaleY="66903">
        <dgm:presLayoutVars>
          <dgm:bulletEnabled val="1"/>
        </dgm:presLayoutVars>
      </dgm:prSet>
      <dgm:spPr/>
      <dgm:t>
        <a:bodyPr/>
        <a:lstStyle/>
        <a:p>
          <a:endParaRPr lang="en-US"/>
        </a:p>
      </dgm:t>
    </dgm:pt>
    <dgm:pt modelId="{DF6F33FE-A82B-0E47-B1F8-F2B40240A50F}" type="pres">
      <dgm:prSet presAssocID="{CACB20F8-4E79-804A-B393-A32B1D99EBDF}" presName="Name13" presStyleLbl="parChTrans1D2" presStyleIdx="2" presStyleCnt="6"/>
      <dgm:spPr/>
      <dgm:t>
        <a:bodyPr/>
        <a:lstStyle/>
        <a:p>
          <a:endParaRPr lang="en-US"/>
        </a:p>
      </dgm:t>
    </dgm:pt>
    <dgm:pt modelId="{0F3878DE-2F7C-6948-833C-70378081960D}" type="pres">
      <dgm:prSet presAssocID="{0710C3BA-6BB9-E64D-8D34-9B4DE9E2CCE6}" presName="childText" presStyleLbl="bgAcc1" presStyleIdx="2" presStyleCnt="6" custScaleX="130277" custScaleY="66903">
        <dgm:presLayoutVars>
          <dgm:bulletEnabled val="1"/>
        </dgm:presLayoutVars>
      </dgm:prSet>
      <dgm:spPr/>
      <dgm:t>
        <a:bodyPr/>
        <a:lstStyle/>
        <a:p>
          <a:endParaRPr lang="en-US"/>
        </a:p>
      </dgm:t>
    </dgm:pt>
    <dgm:pt modelId="{B8F7623C-D645-AD4B-B42A-F7FE7D53B877}" type="pres">
      <dgm:prSet presAssocID="{D087CA60-35B3-0E47-8FD6-0E6DA75204C8}" presName="root" presStyleCnt="0"/>
      <dgm:spPr/>
    </dgm:pt>
    <dgm:pt modelId="{C26F52BC-D40C-B345-9C95-D79E7CC574FA}" type="pres">
      <dgm:prSet presAssocID="{D087CA60-35B3-0E47-8FD6-0E6DA75204C8}" presName="rootComposite" presStyleCnt="0"/>
      <dgm:spPr/>
    </dgm:pt>
    <dgm:pt modelId="{39CC73BA-0814-D14F-847A-D83A23A3C5AA}" type="pres">
      <dgm:prSet presAssocID="{D087CA60-35B3-0E47-8FD6-0E6DA75204C8}" presName="rootText" presStyleLbl="node1" presStyleIdx="1" presStyleCnt="2" custScaleX="129094"/>
      <dgm:spPr/>
      <dgm:t>
        <a:bodyPr/>
        <a:lstStyle/>
        <a:p>
          <a:endParaRPr lang="en-US"/>
        </a:p>
      </dgm:t>
    </dgm:pt>
    <dgm:pt modelId="{CEBDD3B2-0F8D-A34C-84F8-DFE7AFE78AD1}" type="pres">
      <dgm:prSet presAssocID="{D087CA60-35B3-0E47-8FD6-0E6DA75204C8}" presName="rootConnector" presStyleLbl="node1" presStyleIdx="1" presStyleCnt="2"/>
      <dgm:spPr/>
      <dgm:t>
        <a:bodyPr/>
        <a:lstStyle/>
        <a:p>
          <a:endParaRPr lang="en-US"/>
        </a:p>
      </dgm:t>
    </dgm:pt>
    <dgm:pt modelId="{F76ED9FD-63B0-8145-9A5E-570B1624BFDB}" type="pres">
      <dgm:prSet presAssocID="{D087CA60-35B3-0E47-8FD6-0E6DA75204C8}" presName="childShape" presStyleCnt="0"/>
      <dgm:spPr/>
    </dgm:pt>
    <dgm:pt modelId="{25DA8D18-A68C-A74E-94C5-0DBF280A9698}" type="pres">
      <dgm:prSet presAssocID="{3E603323-A32C-C74F-9673-B47864F1977F}" presName="Name13" presStyleLbl="parChTrans1D2" presStyleIdx="3" presStyleCnt="6"/>
      <dgm:spPr/>
      <dgm:t>
        <a:bodyPr/>
        <a:lstStyle/>
        <a:p>
          <a:endParaRPr lang="en-US"/>
        </a:p>
      </dgm:t>
    </dgm:pt>
    <dgm:pt modelId="{5E8CF96E-5BCE-0242-B308-F54318D1DCA4}" type="pres">
      <dgm:prSet presAssocID="{D0C0BB6D-4DED-6D46-A39E-EF4C0E4A1CD5}" presName="childText" presStyleLbl="bgAcc1" presStyleIdx="3" presStyleCnt="6" custScaleX="130277" custScaleY="67486">
        <dgm:presLayoutVars>
          <dgm:bulletEnabled val="1"/>
        </dgm:presLayoutVars>
      </dgm:prSet>
      <dgm:spPr/>
      <dgm:t>
        <a:bodyPr/>
        <a:lstStyle/>
        <a:p>
          <a:endParaRPr lang="en-US"/>
        </a:p>
      </dgm:t>
    </dgm:pt>
    <dgm:pt modelId="{2862D93F-6437-3D4B-82CD-2476F896EE53}" type="pres">
      <dgm:prSet presAssocID="{5127D0F2-040B-784D-BD10-1DCDB3B09A51}" presName="Name13" presStyleLbl="parChTrans1D2" presStyleIdx="4" presStyleCnt="6"/>
      <dgm:spPr/>
      <dgm:t>
        <a:bodyPr/>
        <a:lstStyle/>
        <a:p>
          <a:endParaRPr lang="en-US"/>
        </a:p>
      </dgm:t>
    </dgm:pt>
    <dgm:pt modelId="{8DE084A5-F966-7F4B-A86A-8F4F94217F94}" type="pres">
      <dgm:prSet presAssocID="{B238EF35-A1CC-5F44-A23D-3C495420F0B3}" presName="childText" presStyleLbl="bgAcc1" presStyleIdx="4" presStyleCnt="6" custScaleX="130277" custScaleY="67486">
        <dgm:presLayoutVars>
          <dgm:bulletEnabled val="1"/>
        </dgm:presLayoutVars>
      </dgm:prSet>
      <dgm:spPr/>
      <dgm:t>
        <a:bodyPr/>
        <a:lstStyle/>
        <a:p>
          <a:endParaRPr lang="en-US"/>
        </a:p>
      </dgm:t>
    </dgm:pt>
    <dgm:pt modelId="{053DE919-D5D9-754F-A2A7-CF99A45AC3C8}" type="pres">
      <dgm:prSet presAssocID="{679DFB79-93C8-0C46-9682-AF1F42C0F93D}" presName="Name13" presStyleLbl="parChTrans1D2" presStyleIdx="5" presStyleCnt="6"/>
      <dgm:spPr/>
      <dgm:t>
        <a:bodyPr/>
        <a:lstStyle/>
        <a:p>
          <a:endParaRPr lang="en-US"/>
        </a:p>
      </dgm:t>
    </dgm:pt>
    <dgm:pt modelId="{8945310B-2A69-5844-B116-D1773E976E20}" type="pres">
      <dgm:prSet presAssocID="{DBD635D5-D72B-AA40-B006-12EFB6C69373}" presName="childText" presStyleLbl="bgAcc1" presStyleIdx="5" presStyleCnt="6" custScaleX="130277" custScaleY="67486">
        <dgm:presLayoutVars>
          <dgm:bulletEnabled val="1"/>
        </dgm:presLayoutVars>
      </dgm:prSet>
      <dgm:spPr/>
      <dgm:t>
        <a:bodyPr/>
        <a:lstStyle/>
        <a:p>
          <a:endParaRPr lang="en-US"/>
        </a:p>
      </dgm:t>
    </dgm:pt>
  </dgm:ptLst>
  <dgm:cxnLst>
    <dgm:cxn modelId="{08741B9D-EB67-4EE6-8D8A-75D460C44F9C}" type="presOf" srcId="{28844B53-86BF-DE41-8CC6-66BA2B125DF4}" destId="{A6E51F5B-DE75-AA4F-B272-A5FB8469E501}" srcOrd="0" destOrd="0" presId="urn:microsoft.com/office/officeart/2005/8/layout/hierarchy3"/>
    <dgm:cxn modelId="{103D37D9-032F-4F3A-A56C-B9FA75B0DC0C}" type="presOf" srcId="{0D2CAE4D-751E-604D-8DF0-01F056C60FAF}" destId="{DE5D3E90-78F5-644B-BDCF-E2A9293E0BE2}" srcOrd="1" destOrd="0" presId="urn:microsoft.com/office/officeart/2005/8/layout/hierarchy3"/>
    <dgm:cxn modelId="{BE438BC7-FB5D-4402-915E-24018F9B3911}" type="presOf" srcId="{CACB20F8-4E79-804A-B393-A32B1D99EBDF}" destId="{DF6F33FE-A82B-0E47-B1F8-F2B40240A50F}" srcOrd="0" destOrd="0" presId="urn:microsoft.com/office/officeart/2005/8/layout/hierarchy3"/>
    <dgm:cxn modelId="{4A3ECEA1-1AD1-B047-AC36-AB4C8FAACE3F}" srcId="{0D2CAE4D-751E-604D-8DF0-01F056C60FAF}" destId="{0710C3BA-6BB9-E64D-8D34-9B4DE9E2CCE6}" srcOrd="2" destOrd="0" parTransId="{CACB20F8-4E79-804A-B393-A32B1D99EBDF}" sibTransId="{ACBE5E8D-F7E7-3F48-8C4E-BD6470D1BB74}"/>
    <dgm:cxn modelId="{125BFE80-6D73-1E4D-B9AA-194654257EE8}" srcId="{D087CA60-35B3-0E47-8FD6-0E6DA75204C8}" destId="{DBD635D5-D72B-AA40-B006-12EFB6C69373}" srcOrd="2" destOrd="0" parTransId="{679DFB79-93C8-0C46-9682-AF1F42C0F93D}" sibTransId="{5E2DFBC2-1F7D-2440-AB04-A09E16A30ACA}"/>
    <dgm:cxn modelId="{0CB9892B-40D5-994C-8D4C-9C6A6622D337}" srcId="{0D2CAE4D-751E-604D-8DF0-01F056C60FAF}" destId="{28844B53-86BF-DE41-8CC6-66BA2B125DF4}" srcOrd="1" destOrd="0" parTransId="{EBA1CF4D-967B-754F-8635-049B428E1B76}" sibTransId="{F80ACAAE-0F4C-6746-8771-A4B7F51993AF}"/>
    <dgm:cxn modelId="{26CE0640-DEBE-424C-9FFC-E8A5E94A3A20}" type="presOf" srcId="{3E603323-A32C-C74F-9673-B47864F1977F}" destId="{25DA8D18-A68C-A74E-94C5-0DBF280A9698}" srcOrd="0" destOrd="0" presId="urn:microsoft.com/office/officeart/2005/8/layout/hierarchy3"/>
    <dgm:cxn modelId="{0E51407F-BE44-4DC1-AFD7-57B78894AE02}" type="presOf" srcId="{43FF23B0-20F2-AF41-B583-2474285162FD}" destId="{E854054A-2E0A-4540-BAED-802C05FE638D}" srcOrd="0" destOrd="0" presId="urn:microsoft.com/office/officeart/2005/8/layout/hierarchy3"/>
    <dgm:cxn modelId="{CB99E13E-21A7-F644-93F7-354999646EF4}" srcId="{0D2CAE4D-751E-604D-8DF0-01F056C60FAF}" destId="{0F5F5200-868E-B348-A878-54B312F40C1B}" srcOrd="0" destOrd="0" parTransId="{43FF23B0-20F2-AF41-B583-2474285162FD}" sibTransId="{4EA607E4-D187-CD49-81DC-65C39F460F9F}"/>
    <dgm:cxn modelId="{8BF185E3-A242-4C01-A25B-2F2982818AD7}" type="presOf" srcId="{0F5F5200-868E-B348-A878-54B312F40C1B}" destId="{572EA98E-09DC-6140-8C64-F417DA68D92D}" srcOrd="0" destOrd="0" presId="urn:microsoft.com/office/officeart/2005/8/layout/hierarchy3"/>
    <dgm:cxn modelId="{261C3981-1D46-AF44-8FC8-59ABF41B42A2}" srcId="{AAC8E20A-2824-CA47-B5C7-18CC35DB3F20}" destId="{0D2CAE4D-751E-604D-8DF0-01F056C60FAF}" srcOrd="0" destOrd="0" parTransId="{AB4D48D4-1E3E-5345-A2F8-C5FC62168FAE}" sibTransId="{10EE8928-A430-154E-9BF5-74846DD67408}"/>
    <dgm:cxn modelId="{56D2F16E-5451-F74A-A162-C92F4B01CB35}" srcId="{D087CA60-35B3-0E47-8FD6-0E6DA75204C8}" destId="{D0C0BB6D-4DED-6D46-A39E-EF4C0E4A1CD5}" srcOrd="0" destOrd="0" parTransId="{3E603323-A32C-C74F-9673-B47864F1977F}" sibTransId="{D957D7E8-B64D-4446-98F6-033B43C48991}"/>
    <dgm:cxn modelId="{22CB374A-92D1-4E28-8D4B-E5F4A15445F2}" type="presOf" srcId="{B238EF35-A1CC-5F44-A23D-3C495420F0B3}" destId="{8DE084A5-F966-7F4B-A86A-8F4F94217F94}" srcOrd="0" destOrd="0" presId="urn:microsoft.com/office/officeart/2005/8/layout/hierarchy3"/>
    <dgm:cxn modelId="{3AF5FBD5-496B-4988-9232-E29253B9DAEB}" type="presOf" srcId="{0710C3BA-6BB9-E64D-8D34-9B4DE9E2CCE6}" destId="{0F3878DE-2F7C-6948-833C-70378081960D}" srcOrd="0" destOrd="0" presId="urn:microsoft.com/office/officeart/2005/8/layout/hierarchy3"/>
    <dgm:cxn modelId="{CE21ECDF-5FBC-5540-9436-66FEC180BF63}" srcId="{AAC8E20A-2824-CA47-B5C7-18CC35DB3F20}" destId="{D087CA60-35B3-0E47-8FD6-0E6DA75204C8}" srcOrd="1" destOrd="0" parTransId="{E97AB0C4-4BE6-1C4E-A66D-AB2505EE0528}" sibTransId="{D27BDF4D-1D48-014A-A1C8-0E3900E67CC0}"/>
    <dgm:cxn modelId="{C501C186-BC7C-4D53-863C-6D547788A1D2}" type="presOf" srcId="{D087CA60-35B3-0E47-8FD6-0E6DA75204C8}" destId="{CEBDD3B2-0F8D-A34C-84F8-DFE7AFE78AD1}" srcOrd="1" destOrd="0" presId="urn:microsoft.com/office/officeart/2005/8/layout/hierarchy3"/>
    <dgm:cxn modelId="{9C2321CE-DD63-4F4C-B3CF-6A158A47D19E}" type="presOf" srcId="{EBA1CF4D-967B-754F-8635-049B428E1B76}" destId="{BE89086B-AE0D-4542-BF28-2191EEE2CEF3}" srcOrd="0" destOrd="0" presId="urn:microsoft.com/office/officeart/2005/8/layout/hierarchy3"/>
    <dgm:cxn modelId="{099E1DE4-1A44-4199-BB99-5AC6AE7C63A3}" type="presOf" srcId="{AAC8E20A-2824-CA47-B5C7-18CC35DB3F20}" destId="{A6D03AEA-B1B1-9A46-B0A2-25AFCB2EB69B}" srcOrd="0" destOrd="0" presId="urn:microsoft.com/office/officeart/2005/8/layout/hierarchy3"/>
    <dgm:cxn modelId="{A8017CAE-99B6-B443-A1B6-298F361B4D7F}" srcId="{D087CA60-35B3-0E47-8FD6-0E6DA75204C8}" destId="{B238EF35-A1CC-5F44-A23D-3C495420F0B3}" srcOrd="1" destOrd="0" parTransId="{5127D0F2-040B-784D-BD10-1DCDB3B09A51}" sibTransId="{E2AB473C-DF46-E94A-B743-DF4610DA32F0}"/>
    <dgm:cxn modelId="{1E312421-7CA0-4BF9-8751-1CB3E32660AA}" type="presOf" srcId="{679DFB79-93C8-0C46-9682-AF1F42C0F93D}" destId="{053DE919-D5D9-754F-A2A7-CF99A45AC3C8}" srcOrd="0" destOrd="0" presId="urn:microsoft.com/office/officeart/2005/8/layout/hierarchy3"/>
    <dgm:cxn modelId="{6BB75C8D-C35B-4CE3-8025-52FFE0434B7D}" type="presOf" srcId="{0D2CAE4D-751E-604D-8DF0-01F056C60FAF}" destId="{E0742E7B-801B-B946-B9DD-948840EA324D}" srcOrd="0" destOrd="0" presId="urn:microsoft.com/office/officeart/2005/8/layout/hierarchy3"/>
    <dgm:cxn modelId="{64FF0563-A6EF-463C-99B1-6CE00A5A697F}" type="presOf" srcId="{D087CA60-35B3-0E47-8FD6-0E6DA75204C8}" destId="{39CC73BA-0814-D14F-847A-D83A23A3C5AA}" srcOrd="0" destOrd="0" presId="urn:microsoft.com/office/officeart/2005/8/layout/hierarchy3"/>
    <dgm:cxn modelId="{70B10EB1-24D4-4D8D-9957-153587BF3B66}" type="presOf" srcId="{DBD635D5-D72B-AA40-B006-12EFB6C69373}" destId="{8945310B-2A69-5844-B116-D1773E976E20}" srcOrd="0" destOrd="0" presId="urn:microsoft.com/office/officeart/2005/8/layout/hierarchy3"/>
    <dgm:cxn modelId="{F196371E-DC13-477D-894C-23FF93AD5199}" type="presOf" srcId="{D0C0BB6D-4DED-6D46-A39E-EF4C0E4A1CD5}" destId="{5E8CF96E-5BCE-0242-B308-F54318D1DCA4}" srcOrd="0" destOrd="0" presId="urn:microsoft.com/office/officeart/2005/8/layout/hierarchy3"/>
    <dgm:cxn modelId="{9DC56C45-84F7-4FC9-B539-FCF0075301DE}" type="presOf" srcId="{5127D0F2-040B-784D-BD10-1DCDB3B09A51}" destId="{2862D93F-6437-3D4B-82CD-2476F896EE53}" srcOrd="0" destOrd="0" presId="urn:microsoft.com/office/officeart/2005/8/layout/hierarchy3"/>
    <dgm:cxn modelId="{070172D7-E531-4A90-947A-E7CFB4ED1A82}" type="presParOf" srcId="{A6D03AEA-B1B1-9A46-B0A2-25AFCB2EB69B}" destId="{1B26A004-8F0D-2B4D-A838-04AA00CF09BA}" srcOrd="0" destOrd="0" presId="urn:microsoft.com/office/officeart/2005/8/layout/hierarchy3"/>
    <dgm:cxn modelId="{87CC3D9E-5425-499A-8355-EDFA96B0DBB8}" type="presParOf" srcId="{1B26A004-8F0D-2B4D-A838-04AA00CF09BA}" destId="{3CC07E67-CAC8-1044-9615-3D5BF06C7A07}" srcOrd="0" destOrd="0" presId="urn:microsoft.com/office/officeart/2005/8/layout/hierarchy3"/>
    <dgm:cxn modelId="{EE29248C-405D-4DB2-92E8-73700E7B5E92}" type="presParOf" srcId="{3CC07E67-CAC8-1044-9615-3D5BF06C7A07}" destId="{E0742E7B-801B-B946-B9DD-948840EA324D}" srcOrd="0" destOrd="0" presId="urn:microsoft.com/office/officeart/2005/8/layout/hierarchy3"/>
    <dgm:cxn modelId="{9128A742-42DB-4A7B-97D8-0969EA0DB39C}" type="presParOf" srcId="{3CC07E67-CAC8-1044-9615-3D5BF06C7A07}" destId="{DE5D3E90-78F5-644B-BDCF-E2A9293E0BE2}" srcOrd="1" destOrd="0" presId="urn:microsoft.com/office/officeart/2005/8/layout/hierarchy3"/>
    <dgm:cxn modelId="{09763901-DE0A-4B37-81BE-2AF55C042A92}" type="presParOf" srcId="{1B26A004-8F0D-2B4D-A838-04AA00CF09BA}" destId="{39DD3D90-14D3-024B-82CD-680366CACCDE}" srcOrd="1" destOrd="0" presId="urn:microsoft.com/office/officeart/2005/8/layout/hierarchy3"/>
    <dgm:cxn modelId="{58B086A7-7A36-4104-BDA2-91B7102C8A76}" type="presParOf" srcId="{39DD3D90-14D3-024B-82CD-680366CACCDE}" destId="{E854054A-2E0A-4540-BAED-802C05FE638D}" srcOrd="0" destOrd="0" presId="urn:microsoft.com/office/officeart/2005/8/layout/hierarchy3"/>
    <dgm:cxn modelId="{29B7615B-9265-414E-8153-C1097DD64479}" type="presParOf" srcId="{39DD3D90-14D3-024B-82CD-680366CACCDE}" destId="{572EA98E-09DC-6140-8C64-F417DA68D92D}" srcOrd="1" destOrd="0" presId="urn:microsoft.com/office/officeart/2005/8/layout/hierarchy3"/>
    <dgm:cxn modelId="{DE8C0A9C-48A8-475D-AC85-92BED8D8C4F8}" type="presParOf" srcId="{39DD3D90-14D3-024B-82CD-680366CACCDE}" destId="{BE89086B-AE0D-4542-BF28-2191EEE2CEF3}" srcOrd="2" destOrd="0" presId="urn:microsoft.com/office/officeart/2005/8/layout/hierarchy3"/>
    <dgm:cxn modelId="{0623B974-BB44-468C-BD07-63CF9324780D}" type="presParOf" srcId="{39DD3D90-14D3-024B-82CD-680366CACCDE}" destId="{A6E51F5B-DE75-AA4F-B272-A5FB8469E501}" srcOrd="3" destOrd="0" presId="urn:microsoft.com/office/officeart/2005/8/layout/hierarchy3"/>
    <dgm:cxn modelId="{17A5E8A4-40BD-4889-B9C0-F3AE88DD907F}" type="presParOf" srcId="{39DD3D90-14D3-024B-82CD-680366CACCDE}" destId="{DF6F33FE-A82B-0E47-B1F8-F2B40240A50F}" srcOrd="4" destOrd="0" presId="urn:microsoft.com/office/officeart/2005/8/layout/hierarchy3"/>
    <dgm:cxn modelId="{B41A6FCD-7667-4ADC-82C5-83528546A190}" type="presParOf" srcId="{39DD3D90-14D3-024B-82CD-680366CACCDE}" destId="{0F3878DE-2F7C-6948-833C-70378081960D}" srcOrd="5" destOrd="0" presId="urn:microsoft.com/office/officeart/2005/8/layout/hierarchy3"/>
    <dgm:cxn modelId="{CCCDB7EB-CF77-485F-828E-CCF447C443AD}" type="presParOf" srcId="{A6D03AEA-B1B1-9A46-B0A2-25AFCB2EB69B}" destId="{B8F7623C-D645-AD4B-B42A-F7FE7D53B877}" srcOrd="1" destOrd="0" presId="urn:microsoft.com/office/officeart/2005/8/layout/hierarchy3"/>
    <dgm:cxn modelId="{EBE2E9A1-8962-4698-972F-FAE6F662F02F}" type="presParOf" srcId="{B8F7623C-D645-AD4B-B42A-F7FE7D53B877}" destId="{C26F52BC-D40C-B345-9C95-D79E7CC574FA}" srcOrd="0" destOrd="0" presId="urn:microsoft.com/office/officeart/2005/8/layout/hierarchy3"/>
    <dgm:cxn modelId="{B19210F6-E011-47EF-B68A-AA4991FDC2A4}" type="presParOf" srcId="{C26F52BC-D40C-B345-9C95-D79E7CC574FA}" destId="{39CC73BA-0814-D14F-847A-D83A23A3C5AA}" srcOrd="0" destOrd="0" presId="urn:microsoft.com/office/officeart/2005/8/layout/hierarchy3"/>
    <dgm:cxn modelId="{63CA9116-BDD5-4171-B2D2-89B830E70254}" type="presParOf" srcId="{C26F52BC-D40C-B345-9C95-D79E7CC574FA}" destId="{CEBDD3B2-0F8D-A34C-84F8-DFE7AFE78AD1}" srcOrd="1" destOrd="0" presId="urn:microsoft.com/office/officeart/2005/8/layout/hierarchy3"/>
    <dgm:cxn modelId="{B988A985-DD55-483C-932C-1DFD9AE4B168}" type="presParOf" srcId="{B8F7623C-D645-AD4B-B42A-F7FE7D53B877}" destId="{F76ED9FD-63B0-8145-9A5E-570B1624BFDB}" srcOrd="1" destOrd="0" presId="urn:microsoft.com/office/officeart/2005/8/layout/hierarchy3"/>
    <dgm:cxn modelId="{AE3E7445-C333-4146-B89A-0B0C6D2A0186}" type="presParOf" srcId="{F76ED9FD-63B0-8145-9A5E-570B1624BFDB}" destId="{25DA8D18-A68C-A74E-94C5-0DBF280A9698}" srcOrd="0" destOrd="0" presId="urn:microsoft.com/office/officeart/2005/8/layout/hierarchy3"/>
    <dgm:cxn modelId="{CC238B6D-6DC8-4CD9-AD4C-5D6B440AF31E}" type="presParOf" srcId="{F76ED9FD-63B0-8145-9A5E-570B1624BFDB}" destId="{5E8CF96E-5BCE-0242-B308-F54318D1DCA4}" srcOrd="1" destOrd="0" presId="urn:microsoft.com/office/officeart/2005/8/layout/hierarchy3"/>
    <dgm:cxn modelId="{79418BAA-ED6A-4AA9-8D26-AF7BB09D25E3}" type="presParOf" srcId="{F76ED9FD-63B0-8145-9A5E-570B1624BFDB}" destId="{2862D93F-6437-3D4B-82CD-2476F896EE53}" srcOrd="2" destOrd="0" presId="urn:microsoft.com/office/officeart/2005/8/layout/hierarchy3"/>
    <dgm:cxn modelId="{2AAF20D6-E467-4C64-B4B4-D4DBC657187F}" type="presParOf" srcId="{F76ED9FD-63B0-8145-9A5E-570B1624BFDB}" destId="{8DE084A5-F966-7F4B-A86A-8F4F94217F94}" srcOrd="3" destOrd="0" presId="urn:microsoft.com/office/officeart/2005/8/layout/hierarchy3"/>
    <dgm:cxn modelId="{3E0A0135-C28C-43B6-87A2-2DEF3AB0CEAF}" type="presParOf" srcId="{F76ED9FD-63B0-8145-9A5E-570B1624BFDB}" destId="{053DE919-D5D9-754F-A2A7-CF99A45AC3C8}" srcOrd="4" destOrd="0" presId="urn:microsoft.com/office/officeart/2005/8/layout/hierarchy3"/>
    <dgm:cxn modelId="{2D3202D7-2681-4376-8445-31E4E016D5BC}" type="presParOf" srcId="{F76ED9FD-63B0-8145-9A5E-570B1624BFDB}" destId="{8945310B-2A69-5844-B116-D1773E976E20}"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64373-5CFA-6742-A2B1-37EDAD325F81}" type="doc">
      <dgm:prSet loTypeId="urn:microsoft.com/office/officeart/2005/8/layout/vProcess5" loCatId="process" qsTypeId="urn:microsoft.com/office/officeart/2005/8/quickstyle/simple4" qsCatId="simple" csTypeId="urn:microsoft.com/office/officeart/2005/8/colors/colorful1#4" csCatId="colorful" phldr="1"/>
      <dgm:spPr/>
      <dgm:t>
        <a:bodyPr/>
        <a:lstStyle/>
        <a:p>
          <a:endParaRPr lang="en-US"/>
        </a:p>
      </dgm:t>
    </dgm:pt>
    <dgm:pt modelId="{550AE1FD-AF40-6E4A-910C-9591323CB1DC}">
      <dgm:prSet/>
      <dgm:spPr>
        <a:xfrm>
          <a:off x="0" y="43384"/>
          <a:ext cx="6345784" cy="817630"/>
        </a:xfrm>
        <a:prstGeom prst="roundRect">
          <a:avLst>
            <a:gd name="adj" fmla="val 10000"/>
          </a:avLst>
        </a:prstGeom>
        <a:gradFill rotWithShape="0">
          <a:gsLst>
            <a:gs pos="0">
              <a:srgbClr val="324966">
                <a:hueOff val="0"/>
                <a:satOff val="0"/>
                <a:lumOff val="0"/>
                <a:alphaOff val="0"/>
                <a:shade val="51000"/>
                <a:satMod val="130000"/>
              </a:srgbClr>
            </a:gs>
            <a:gs pos="80000">
              <a:srgbClr val="324966">
                <a:hueOff val="0"/>
                <a:satOff val="0"/>
                <a:lumOff val="0"/>
                <a:alphaOff val="0"/>
                <a:shade val="93000"/>
                <a:satMod val="130000"/>
              </a:srgbClr>
            </a:gs>
            <a:gs pos="100000">
              <a:srgbClr val="32496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buNone/>
          </a:pPr>
          <a:r>
            <a:rPr lang="en-US" dirty="0">
              <a:solidFill>
                <a:sysClr val="window" lastClr="FFFFFF"/>
              </a:solidFill>
              <a:latin typeface="Franklin Gothic Medium"/>
              <a:ea typeface="+mn-ea"/>
              <a:cs typeface="+mn-cs"/>
            </a:rPr>
            <a:t>Develop two spending plans for expenses when at home and when deployed</a:t>
          </a:r>
        </a:p>
      </dgm:t>
    </dgm:pt>
    <dgm:pt modelId="{E718E5B9-BD08-784A-84C9-51A371A4B83C}" type="parTrans" cxnId="{FEB8F10D-3826-C04B-8785-4B2AD7CF3619}">
      <dgm:prSet/>
      <dgm:spPr/>
      <dgm:t>
        <a:bodyPr/>
        <a:lstStyle/>
        <a:p>
          <a:endParaRPr lang="en-US"/>
        </a:p>
      </dgm:t>
    </dgm:pt>
    <dgm:pt modelId="{43597D52-C8F6-5B4D-A57E-76ECE2C53925}" type="sibTrans" cxnId="{FEB8F10D-3826-C04B-8785-4B2AD7CF3619}">
      <dgm:prSet/>
      <dgm:spPr>
        <a:xfrm>
          <a:off x="5757925" y="660713"/>
          <a:ext cx="587859" cy="587859"/>
        </a:xfrm>
        <a:prstGeom prst="downArrow">
          <a:avLst>
            <a:gd name="adj1" fmla="val 55000"/>
            <a:gd name="adj2" fmla="val 45000"/>
          </a:avLst>
        </a:prstGeom>
        <a:solidFill>
          <a:srgbClr val="324966">
            <a:tint val="40000"/>
            <a:alpha val="90000"/>
            <a:hueOff val="0"/>
            <a:satOff val="0"/>
            <a:lumOff val="0"/>
            <a:alphaOff val="0"/>
          </a:srgbClr>
        </a:solidFill>
        <a:ln w="9525" cap="flat" cmpd="sng" algn="ctr">
          <a:solidFill>
            <a:srgbClr val="324966">
              <a:tint val="40000"/>
              <a:alpha val="90000"/>
              <a:hueOff val="0"/>
              <a:satOff val="0"/>
              <a:lumOff val="0"/>
              <a:alphaOff val="0"/>
            </a:srgbClr>
          </a:solidFill>
          <a:prstDash val="solid"/>
        </a:ln>
        <a:effectLst/>
      </dgm:spPr>
      <dgm:t>
        <a:bodyPr/>
        <a:lstStyle/>
        <a:p>
          <a:pPr>
            <a:buNone/>
          </a:pPr>
          <a:endParaRPr lang="en-US" dirty="0">
            <a:solidFill>
              <a:sysClr val="windowText" lastClr="000000">
                <a:hueOff val="0"/>
                <a:satOff val="0"/>
                <a:lumOff val="0"/>
                <a:alphaOff val="0"/>
              </a:sysClr>
            </a:solidFill>
            <a:latin typeface="Franklin Gothic Book"/>
            <a:ea typeface="+mn-ea"/>
            <a:cs typeface="+mn-cs"/>
          </a:endParaRPr>
        </a:p>
      </dgm:t>
    </dgm:pt>
    <dgm:pt modelId="{E7415EC6-41C1-5849-B055-7C47CC979374}">
      <dgm:prSet/>
      <dgm:spPr>
        <a:xfrm>
          <a:off x="473873" y="1073393"/>
          <a:ext cx="6345784" cy="817630"/>
        </a:xfrm>
        <a:prstGeom prst="roundRect">
          <a:avLst>
            <a:gd name="adj" fmla="val 10000"/>
          </a:avLst>
        </a:prstGeom>
        <a:gradFill rotWithShape="0">
          <a:gsLst>
            <a:gs pos="0">
              <a:srgbClr val="5B9EA4">
                <a:hueOff val="0"/>
                <a:satOff val="0"/>
                <a:lumOff val="0"/>
                <a:alphaOff val="0"/>
                <a:shade val="51000"/>
                <a:satMod val="130000"/>
              </a:srgbClr>
            </a:gs>
            <a:gs pos="80000">
              <a:srgbClr val="5B9EA4">
                <a:hueOff val="0"/>
                <a:satOff val="0"/>
                <a:lumOff val="0"/>
                <a:alphaOff val="0"/>
                <a:shade val="93000"/>
                <a:satMod val="130000"/>
              </a:srgbClr>
            </a:gs>
            <a:gs pos="100000">
              <a:srgbClr val="5B9EA4">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buNone/>
          </a:pPr>
          <a:r>
            <a:rPr lang="en-US" dirty="0">
              <a:solidFill>
                <a:sysClr val="window" lastClr="FFFFFF"/>
              </a:solidFill>
              <a:latin typeface="Franklin Gothic Medium"/>
              <a:ea typeface="+mn-ea"/>
              <a:cs typeface="+mn-cs"/>
            </a:rPr>
            <a:t>Bring all income, debts and expenses</a:t>
          </a:r>
          <a:br>
            <a:rPr lang="en-US" dirty="0">
              <a:solidFill>
                <a:sysClr val="window" lastClr="FFFFFF"/>
              </a:solidFill>
              <a:latin typeface="Franklin Gothic Medium"/>
              <a:ea typeface="+mn-ea"/>
              <a:cs typeface="+mn-cs"/>
            </a:rPr>
          </a:br>
          <a:r>
            <a:rPr lang="en-US" dirty="0">
              <a:solidFill>
                <a:sysClr val="window" lastClr="FFFFFF"/>
              </a:solidFill>
              <a:latin typeface="Franklin Gothic Medium"/>
              <a:ea typeface="+mn-ea"/>
              <a:cs typeface="+mn-cs"/>
            </a:rPr>
            <a:t>“to the table”</a:t>
          </a:r>
        </a:p>
      </dgm:t>
    </dgm:pt>
    <dgm:pt modelId="{FED623AF-1385-F241-AF4D-C550BCDA0B26}" type="parTrans" cxnId="{EF1ABC2F-6181-6548-A8B3-CA8D2DB4EA27}">
      <dgm:prSet/>
      <dgm:spPr/>
      <dgm:t>
        <a:bodyPr/>
        <a:lstStyle/>
        <a:p>
          <a:endParaRPr lang="en-US"/>
        </a:p>
      </dgm:t>
    </dgm:pt>
    <dgm:pt modelId="{5F690E00-3D97-0B47-BDD6-85271F3403DF}" type="sibTrans" cxnId="{EF1ABC2F-6181-6548-A8B3-CA8D2DB4EA27}">
      <dgm:prSet/>
      <dgm:spPr>
        <a:xfrm>
          <a:off x="6231799" y="1690723"/>
          <a:ext cx="587859" cy="587859"/>
        </a:xfrm>
        <a:prstGeom prst="downArrow">
          <a:avLst>
            <a:gd name="adj1" fmla="val 55000"/>
            <a:gd name="adj2" fmla="val 45000"/>
          </a:avLst>
        </a:prstGeom>
        <a:solidFill>
          <a:srgbClr val="5B9EA4">
            <a:tint val="40000"/>
            <a:alpha val="90000"/>
            <a:hueOff val="0"/>
            <a:satOff val="0"/>
            <a:lumOff val="0"/>
            <a:alphaOff val="0"/>
          </a:srgbClr>
        </a:solidFill>
        <a:ln w="9525" cap="flat" cmpd="sng" algn="ctr">
          <a:solidFill>
            <a:srgbClr val="5B9EA4">
              <a:tint val="40000"/>
              <a:alpha val="90000"/>
              <a:hueOff val="0"/>
              <a:satOff val="0"/>
              <a:lumOff val="0"/>
              <a:alphaOff val="0"/>
            </a:srgbClr>
          </a:solidFill>
          <a:prstDash val="solid"/>
        </a:ln>
        <a:effectLst/>
      </dgm:spPr>
      <dgm:t>
        <a:bodyPr/>
        <a:lstStyle/>
        <a:p>
          <a:pPr>
            <a:buNone/>
          </a:pPr>
          <a:endParaRPr lang="en-US" dirty="0">
            <a:solidFill>
              <a:sysClr val="windowText" lastClr="000000">
                <a:hueOff val="0"/>
                <a:satOff val="0"/>
                <a:lumOff val="0"/>
                <a:alphaOff val="0"/>
              </a:sysClr>
            </a:solidFill>
            <a:latin typeface="Franklin Gothic Book"/>
            <a:ea typeface="+mn-ea"/>
            <a:cs typeface="+mn-cs"/>
          </a:endParaRPr>
        </a:p>
      </dgm:t>
    </dgm:pt>
    <dgm:pt modelId="{49CCB4BD-C88B-5D4A-AFFF-A9EFD5BC9F6A}">
      <dgm:prSet/>
      <dgm:spPr>
        <a:xfrm>
          <a:off x="947747" y="2103403"/>
          <a:ext cx="6345784" cy="817630"/>
        </a:xfrm>
        <a:prstGeom prst="roundRect">
          <a:avLst>
            <a:gd name="adj" fmla="val 10000"/>
          </a:avLst>
        </a:prstGeom>
        <a:gradFill rotWithShape="0">
          <a:gsLst>
            <a:gs pos="0">
              <a:srgbClr val="1D5B57">
                <a:hueOff val="0"/>
                <a:satOff val="0"/>
                <a:lumOff val="0"/>
                <a:alphaOff val="0"/>
                <a:shade val="51000"/>
                <a:satMod val="130000"/>
              </a:srgbClr>
            </a:gs>
            <a:gs pos="80000">
              <a:srgbClr val="1D5B57">
                <a:hueOff val="0"/>
                <a:satOff val="0"/>
                <a:lumOff val="0"/>
                <a:alphaOff val="0"/>
                <a:shade val="93000"/>
                <a:satMod val="130000"/>
              </a:srgbClr>
            </a:gs>
            <a:gs pos="100000">
              <a:srgbClr val="1D5B57">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buNone/>
          </a:pPr>
          <a:r>
            <a:rPr lang="en-US" dirty="0">
              <a:solidFill>
                <a:sysClr val="window" lastClr="FFFFFF"/>
              </a:solidFill>
              <a:latin typeface="Franklin Gothic Medium"/>
              <a:ea typeface="+mn-ea"/>
              <a:cs typeface="+mn-cs"/>
            </a:rPr>
            <a:t>Categorize short- and long-term debts</a:t>
          </a:r>
        </a:p>
      </dgm:t>
    </dgm:pt>
    <dgm:pt modelId="{0BC8BCB9-4929-7B4F-A925-FF2A356E6993}" type="parTrans" cxnId="{DA3BC2A5-7855-7146-A71E-D8F4A0E8F5EE}">
      <dgm:prSet/>
      <dgm:spPr/>
      <dgm:t>
        <a:bodyPr/>
        <a:lstStyle/>
        <a:p>
          <a:endParaRPr lang="en-US"/>
        </a:p>
      </dgm:t>
    </dgm:pt>
    <dgm:pt modelId="{6EE93A62-66B0-0D40-84CC-CAC857D4EFFB}" type="sibTrans" cxnId="{DA3BC2A5-7855-7146-A71E-D8F4A0E8F5EE}">
      <dgm:prSet/>
      <dgm:spPr>
        <a:xfrm>
          <a:off x="6705672" y="2705659"/>
          <a:ext cx="587859" cy="587859"/>
        </a:xfrm>
        <a:prstGeom prst="downArrow">
          <a:avLst>
            <a:gd name="adj1" fmla="val 55000"/>
            <a:gd name="adj2" fmla="val 45000"/>
          </a:avLst>
        </a:prstGeom>
        <a:solidFill>
          <a:srgbClr val="1D5B57">
            <a:tint val="40000"/>
            <a:alpha val="90000"/>
            <a:hueOff val="0"/>
            <a:satOff val="0"/>
            <a:lumOff val="0"/>
            <a:alphaOff val="0"/>
          </a:srgbClr>
        </a:solidFill>
        <a:ln w="9525" cap="flat" cmpd="sng" algn="ctr">
          <a:solidFill>
            <a:srgbClr val="1D5B57">
              <a:tint val="40000"/>
              <a:alpha val="90000"/>
              <a:hueOff val="0"/>
              <a:satOff val="0"/>
              <a:lumOff val="0"/>
              <a:alphaOff val="0"/>
            </a:srgbClr>
          </a:solidFill>
          <a:prstDash val="solid"/>
        </a:ln>
        <a:effectLst/>
      </dgm:spPr>
      <dgm:t>
        <a:bodyPr/>
        <a:lstStyle/>
        <a:p>
          <a:pPr>
            <a:buNone/>
          </a:pPr>
          <a:endParaRPr lang="en-US" dirty="0">
            <a:solidFill>
              <a:sysClr val="windowText" lastClr="000000">
                <a:hueOff val="0"/>
                <a:satOff val="0"/>
                <a:lumOff val="0"/>
                <a:alphaOff val="0"/>
              </a:sysClr>
            </a:solidFill>
            <a:latin typeface="Franklin Gothic Book"/>
            <a:ea typeface="+mn-ea"/>
            <a:cs typeface="+mn-cs"/>
          </a:endParaRPr>
        </a:p>
      </dgm:t>
    </dgm:pt>
    <dgm:pt modelId="{39E2C268-05BB-8347-8491-2B0B2E93E84A}">
      <dgm:prSet/>
      <dgm:spPr>
        <a:xfrm>
          <a:off x="1421620" y="3133412"/>
          <a:ext cx="6345784" cy="817630"/>
        </a:xfrm>
        <a:prstGeom prst="roundRect">
          <a:avLst>
            <a:gd name="adj" fmla="val 10000"/>
          </a:avLst>
        </a:prstGeom>
        <a:gradFill rotWithShape="0">
          <a:gsLst>
            <a:gs pos="0">
              <a:srgbClr val="1B4430">
                <a:hueOff val="0"/>
                <a:satOff val="0"/>
                <a:lumOff val="0"/>
                <a:alphaOff val="0"/>
                <a:shade val="51000"/>
                <a:satMod val="130000"/>
              </a:srgbClr>
            </a:gs>
            <a:gs pos="80000">
              <a:srgbClr val="1B4430">
                <a:hueOff val="0"/>
                <a:satOff val="0"/>
                <a:lumOff val="0"/>
                <a:alphaOff val="0"/>
                <a:shade val="93000"/>
                <a:satMod val="130000"/>
              </a:srgbClr>
            </a:gs>
            <a:gs pos="100000">
              <a:srgbClr val="1B443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buNone/>
          </a:pPr>
          <a:r>
            <a:rPr lang="en-US" dirty="0">
              <a:solidFill>
                <a:sysClr val="window" lastClr="FFFFFF"/>
              </a:solidFill>
              <a:latin typeface="Franklin Gothic Medium"/>
              <a:ea typeface="+mn-ea"/>
              <a:cs typeface="+mn-cs"/>
            </a:rPr>
            <a:t>Add up all income, debts and expenses </a:t>
          </a:r>
        </a:p>
      </dgm:t>
    </dgm:pt>
    <dgm:pt modelId="{026AD274-8EFE-2849-847A-455AD0CA1317}" type="parTrans" cxnId="{0C2F51B7-BA2F-3B43-A217-469F2655BF10}">
      <dgm:prSet/>
      <dgm:spPr/>
      <dgm:t>
        <a:bodyPr/>
        <a:lstStyle/>
        <a:p>
          <a:endParaRPr lang="en-US"/>
        </a:p>
      </dgm:t>
    </dgm:pt>
    <dgm:pt modelId="{A198220F-847A-F14E-8771-FECE27B305BC}" type="sibTrans" cxnId="{0C2F51B7-BA2F-3B43-A217-469F2655BF10}">
      <dgm:prSet/>
      <dgm:spPr>
        <a:xfrm>
          <a:off x="7179546" y="3745717"/>
          <a:ext cx="587859" cy="587859"/>
        </a:xfrm>
        <a:prstGeom prst="downArrow">
          <a:avLst>
            <a:gd name="adj1" fmla="val 55000"/>
            <a:gd name="adj2" fmla="val 45000"/>
          </a:avLst>
        </a:prstGeom>
        <a:solidFill>
          <a:srgbClr val="1B4430">
            <a:tint val="40000"/>
            <a:alpha val="90000"/>
            <a:hueOff val="0"/>
            <a:satOff val="0"/>
            <a:lumOff val="0"/>
            <a:alphaOff val="0"/>
          </a:srgbClr>
        </a:solidFill>
        <a:ln w="9525" cap="flat" cmpd="sng" algn="ctr">
          <a:solidFill>
            <a:srgbClr val="1B4430">
              <a:tint val="40000"/>
              <a:alpha val="90000"/>
              <a:hueOff val="0"/>
              <a:satOff val="0"/>
              <a:lumOff val="0"/>
              <a:alphaOff val="0"/>
            </a:srgbClr>
          </a:solidFill>
          <a:prstDash val="solid"/>
        </a:ln>
        <a:effectLst/>
      </dgm:spPr>
      <dgm:t>
        <a:bodyPr/>
        <a:lstStyle/>
        <a:p>
          <a:pPr>
            <a:buNone/>
          </a:pPr>
          <a:endParaRPr lang="en-US" dirty="0">
            <a:solidFill>
              <a:sysClr val="windowText" lastClr="000000">
                <a:hueOff val="0"/>
                <a:satOff val="0"/>
                <a:lumOff val="0"/>
                <a:alphaOff val="0"/>
              </a:sysClr>
            </a:solidFill>
            <a:latin typeface="Franklin Gothic Book"/>
            <a:ea typeface="+mn-ea"/>
            <a:cs typeface="+mn-cs"/>
          </a:endParaRPr>
        </a:p>
      </dgm:t>
    </dgm:pt>
    <dgm:pt modelId="{5A1D78D6-095D-7345-A0C1-5F6240C2DD6E}">
      <dgm:prSet/>
      <dgm:spPr>
        <a:xfrm>
          <a:off x="1895494" y="4163422"/>
          <a:ext cx="6345784" cy="817630"/>
        </a:xfrm>
        <a:prstGeom prst="roundRect">
          <a:avLst>
            <a:gd name="adj" fmla="val 10000"/>
          </a:avLst>
        </a:prstGeom>
        <a:gradFill rotWithShape="0">
          <a:gsLst>
            <a:gs pos="0">
              <a:srgbClr val="2F3C35">
                <a:hueOff val="0"/>
                <a:satOff val="0"/>
                <a:lumOff val="0"/>
                <a:alphaOff val="0"/>
                <a:shade val="51000"/>
                <a:satMod val="130000"/>
              </a:srgbClr>
            </a:gs>
            <a:gs pos="80000">
              <a:srgbClr val="2F3C35">
                <a:hueOff val="0"/>
                <a:satOff val="0"/>
                <a:lumOff val="0"/>
                <a:alphaOff val="0"/>
                <a:shade val="93000"/>
                <a:satMod val="130000"/>
              </a:srgbClr>
            </a:gs>
            <a:gs pos="100000">
              <a:srgbClr val="2F3C35">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buNone/>
          </a:pPr>
          <a:r>
            <a:rPr lang="en-US" dirty="0">
              <a:solidFill>
                <a:sysClr val="window" lastClr="FFFFFF"/>
              </a:solidFill>
              <a:latin typeface="Franklin Gothic Medium"/>
              <a:ea typeface="+mn-ea"/>
              <a:cs typeface="+mn-cs"/>
            </a:rPr>
            <a:t>Set up a budget</a:t>
          </a:r>
        </a:p>
      </dgm:t>
    </dgm:pt>
    <dgm:pt modelId="{7029DF48-C1D9-C944-83C4-CEB9570FA909}" type="parTrans" cxnId="{6DBABD9D-6222-E44C-ACCE-C3392216AACB}">
      <dgm:prSet/>
      <dgm:spPr/>
      <dgm:t>
        <a:bodyPr/>
        <a:lstStyle/>
        <a:p>
          <a:endParaRPr lang="en-US"/>
        </a:p>
      </dgm:t>
    </dgm:pt>
    <dgm:pt modelId="{40FDE8CC-16C6-414B-A6AF-0DA6E969E0B8}" type="sibTrans" cxnId="{6DBABD9D-6222-E44C-ACCE-C3392216AACB}">
      <dgm:prSet/>
      <dgm:spPr/>
      <dgm:t>
        <a:bodyPr/>
        <a:lstStyle/>
        <a:p>
          <a:endParaRPr lang="en-US"/>
        </a:p>
      </dgm:t>
    </dgm:pt>
    <dgm:pt modelId="{A6CA5C53-E89B-B249-ACA3-19AD1B5694C9}" type="pres">
      <dgm:prSet presAssocID="{C3364373-5CFA-6742-A2B1-37EDAD325F81}" presName="outerComposite" presStyleCnt="0">
        <dgm:presLayoutVars>
          <dgm:chMax val="5"/>
          <dgm:dir/>
          <dgm:resizeHandles val="exact"/>
        </dgm:presLayoutVars>
      </dgm:prSet>
      <dgm:spPr/>
      <dgm:t>
        <a:bodyPr/>
        <a:lstStyle/>
        <a:p>
          <a:endParaRPr lang="en-US"/>
        </a:p>
      </dgm:t>
    </dgm:pt>
    <dgm:pt modelId="{41C1923D-D491-FC47-8226-E6A1A516AA76}" type="pres">
      <dgm:prSet presAssocID="{C3364373-5CFA-6742-A2B1-37EDAD325F81}" presName="dummyMaxCanvas" presStyleCnt="0">
        <dgm:presLayoutVars/>
      </dgm:prSet>
      <dgm:spPr/>
    </dgm:pt>
    <dgm:pt modelId="{8B9693FB-A060-EE40-B8B5-321363756B98}" type="pres">
      <dgm:prSet presAssocID="{C3364373-5CFA-6742-A2B1-37EDAD325F81}" presName="FiveNodes_1" presStyleLbl="node1" presStyleIdx="0" presStyleCnt="5" custScaleY="90406" custLinFactNeighborX="-1001">
        <dgm:presLayoutVars>
          <dgm:bulletEnabled val="1"/>
        </dgm:presLayoutVars>
      </dgm:prSet>
      <dgm:spPr/>
      <dgm:t>
        <a:bodyPr/>
        <a:lstStyle/>
        <a:p>
          <a:endParaRPr lang="en-US"/>
        </a:p>
      </dgm:t>
    </dgm:pt>
    <dgm:pt modelId="{5A0393FB-E529-6B45-BF6A-592F79682168}" type="pres">
      <dgm:prSet presAssocID="{C3364373-5CFA-6742-A2B1-37EDAD325F81}" presName="FiveNodes_2" presStyleLbl="node1" presStyleIdx="1" presStyleCnt="5" custScaleY="90406">
        <dgm:presLayoutVars>
          <dgm:bulletEnabled val="1"/>
        </dgm:presLayoutVars>
      </dgm:prSet>
      <dgm:spPr/>
      <dgm:t>
        <a:bodyPr/>
        <a:lstStyle/>
        <a:p>
          <a:endParaRPr lang="en-US"/>
        </a:p>
      </dgm:t>
    </dgm:pt>
    <dgm:pt modelId="{57CCE0D6-ECAC-A747-AC99-C8865C22AC8F}" type="pres">
      <dgm:prSet presAssocID="{C3364373-5CFA-6742-A2B1-37EDAD325F81}" presName="FiveNodes_3" presStyleLbl="node1" presStyleIdx="2" presStyleCnt="5" custScaleY="90406">
        <dgm:presLayoutVars>
          <dgm:bulletEnabled val="1"/>
        </dgm:presLayoutVars>
      </dgm:prSet>
      <dgm:spPr/>
      <dgm:t>
        <a:bodyPr/>
        <a:lstStyle/>
        <a:p>
          <a:endParaRPr lang="en-US"/>
        </a:p>
      </dgm:t>
    </dgm:pt>
    <dgm:pt modelId="{3DC840FF-6A3D-B94F-8002-A4D40C631AC7}" type="pres">
      <dgm:prSet presAssocID="{C3364373-5CFA-6742-A2B1-37EDAD325F81}" presName="FiveNodes_4" presStyleLbl="node1" presStyleIdx="3" presStyleCnt="5" custScaleY="90406">
        <dgm:presLayoutVars>
          <dgm:bulletEnabled val="1"/>
        </dgm:presLayoutVars>
      </dgm:prSet>
      <dgm:spPr/>
      <dgm:t>
        <a:bodyPr/>
        <a:lstStyle/>
        <a:p>
          <a:endParaRPr lang="en-US"/>
        </a:p>
      </dgm:t>
    </dgm:pt>
    <dgm:pt modelId="{AE8977E2-9229-F94C-A6D1-F4ACD0FC50C0}" type="pres">
      <dgm:prSet presAssocID="{C3364373-5CFA-6742-A2B1-37EDAD325F81}" presName="FiveNodes_5" presStyleLbl="node1" presStyleIdx="4" presStyleCnt="5" custScaleY="90406">
        <dgm:presLayoutVars>
          <dgm:bulletEnabled val="1"/>
        </dgm:presLayoutVars>
      </dgm:prSet>
      <dgm:spPr/>
      <dgm:t>
        <a:bodyPr/>
        <a:lstStyle/>
        <a:p>
          <a:endParaRPr lang="en-US"/>
        </a:p>
      </dgm:t>
    </dgm:pt>
    <dgm:pt modelId="{68D729A2-57BF-C047-A588-FB0F212578AD}" type="pres">
      <dgm:prSet presAssocID="{C3364373-5CFA-6742-A2B1-37EDAD325F81}" presName="FiveConn_1-2" presStyleLbl="fgAccFollowNode1" presStyleIdx="0" presStyleCnt="4">
        <dgm:presLayoutVars>
          <dgm:bulletEnabled val="1"/>
        </dgm:presLayoutVars>
      </dgm:prSet>
      <dgm:spPr/>
      <dgm:t>
        <a:bodyPr/>
        <a:lstStyle/>
        <a:p>
          <a:endParaRPr lang="en-US"/>
        </a:p>
      </dgm:t>
    </dgm:pt>
    <dgm:pt modelId="{6771231C-C9B3-E345-B481-CACCA2E44CF8}" type="pres">
      <dgm:prSet presAssocID="{C3364373-5CFA-6742-A2B1-37EDAD325F81}" presName="FiveConn_2-3" presStyleLbl="fgAccFollowNode1" presStyleIdx="1" presStyleCnt="4">
        <dgm:presLayoutVars>
          <dgm:bulletEnabled val="1"/>
        </dgm:presLayoutVars>
      </dgm:prSet>
      <dgm:spPr/>
      <dgm:t>
        <a:bodyPr/>
        <a:lstStyle/>
        <a:p>
          <a:endParaRPr lang="en-US"/>
        </a:p>
      </dgm:t>
    </dgm:pt>
    <dgm:pt modelId="{B89CD0C8-9497-6E42-9962-4709F94FBB75}" type="pres">
      <dgm:prSet presAssocID="{C3364373-5CFA-6742-A2B1-37EDAD325F81}" presName="FiveConn_3-4" presStyleLbl="fgAccFollowNode1" presStyleIdx="2" presStyleCnt="4">
        <dgm:presLayoutVars>
          <dgm:bulletEnabled val="1"/>
        </dgm:presLayoutVars>
      </dgm:prSet>
      <dgm:spPr/>
      <dgm:t>
        <a:bodyPr/>
        <a:lstStyle/>
        <a:p>
          <a:endParaRPr lang="en-US"/>
        </a:p>
      </dgm:t>
    </dgm:pt>
    <dgm:pt modelId="{80F8906D-D5AF-A849-9FA2-BBFB9A73B1D4}" type="pres">
      <dgm:prSet presAssocID="{C3364373-5CFA-6742-A2B1-37EDAD325F81}" presName="FiveConn_4-5" presStyleLbl="fgAccFollowNode1" presStyleIdx="3" presStyleCnt="4">
        <dgm:presLayoutVars>
          <dgm:bulletEnabled val="1"/>
        </dgm:presLayoutVars>
      </dgm:prSet>
      <dgm:spPr/>
      <dgm:t>
        <a:bodyPr/>
        <a:lstStyle/>
        <a:p>
          <a:endParaRPr lang="en-US"/>
        </a:p>
      </dgm:t>
    </dgm:pt>
    <dgm:pt modelId="{5D3FC00A-979D-C248-BE0F-05493427EE12}" type="pres">
      <dgm:prSet presAssocID="{C3364373-5CFA-6742-A2B1-37EDAD325F81}" presName="FiveNodes_1_text" presStyleLbl="node1" presStyleIdx="4" presStyleCnt="5">
        <dgm:presLayoutVars>
          <dgm:bulletEnabled val="1"/>
        </dgm:presLayoutVars>
      </dgm:prSet>
      <dgm:spPr/>
      <dgm:t>
        <a:bodyPr/>
        <a:lstStyle/>
        <a:p>
          <a:endParaRPr lang="en-US"/>
        </a:p>
      </dgm:t>
    </dgm:pt>
    <dgm:pt modelId="{42783FFD-1F55-594F-9801-D7C6B0282E0A}" type="pres">
      <dgm:prSet presAssocID="{C3364373-5CFA-6742-A2B1-37EDAD325F81}" presName="FiveNodes_2_text" presStyleLbl="node1" presStyleIdx="4" presStyleCnt="5">
        <dgm:presLayoutVars>
          <dgm:bulletEnabled val="1"/>
        </dgm:presLayoutVars>
      </dgm:prSet>
      <dgm:spPr/>
      <dgm:t>
        <a:bodyPr/>
        <a:lstStyle/>
        <a:p>
          <a:endParaRPr lang="en-US"/>
        </a:p>
      </dgm:t>
    </dgm:pt>
    <dgm:pt modelId="{D5204BC5-FABE-9B4C-9B8A-B89583C6022E}" type="pres">
      <dgm:prSet presAssocID="{C3364373-5CFA-6742-A2B1-37EDAD325F81}" presName="FiveNodes_3_text" presStyleLbl="node1" presStyleIdx="4" presStyleCnt="5">
        <dgm:presLayoutVars>
          <dgm:bulletEnabled val="1"/>
        </dgm:presLayoutVars>
      </dgm:prSet>
      <dgm:spPr/>
      <dgm:t>
        <a:bodyPr/>
        <a:lstStyle/>
        <a:p>
          <a:endParaRPr lang="en-US"/>
        </a:p>
      </dgm:t>
    </dgm:pt>
    <dgm:pt modelId="{DE6E8226-11FC-C84B-929F-C28BD69D766E}" type="pres">
      <dgm:prSet presAssocID="{C3364373-5CFA-6742-A2B1-37EDAD325F81}" presName="FiveNodes_4_text" presStyleLbl="node1" presStyleIdx="4" presStyleCnt="5">
        <dgm:presLayoutVars>
          <dgm:bulletEnabled val="1"/>
        </dgm:presLayoutVars>
      </dgm:prSet>
      <dgm:spPr/>
      <dgm:t>
        <a:bodyPr/>
        <a:lstStyle/>
        <a:p>
          <a:endParaRPr lang="en-US"/>
        </a:p>
      </dgm:t>
    </dgm:pt>
    <dgm:pt modelId="{6AF9CE18-0FE4-6743-8A00-78BA06C4239B}" type="pres">
      <dgm:prSet presAssocID="{C3364373-5CFA-6742-A2B1-37EDAD325F81}" presName="FiveNodes_5_text" presStyleLbl="node1" presStyleIdx="4" presStyleCnt="5">
        <dgm:presLayoutVars>
          <dgm:bulletEnabled val="1"/>
        </dgm:presLayoutVars>
      </dgm:prSet>
      <dgm:spPr/>
      <dgm:t>
        <a:bodyPr/>
        <a:lstStyle/>
        <a:p>
          <a:endParaRPr lang="en-US"/>
        </a:p>
      </dgm:t>
    </dgm:pt>
  </dgm:ptLst>
  <dgm:cxnLst>
    <dgm:cxn modelId="{26ED7743-1471-47F2-8C51-6F88816E58CF}" type="presOf" srcId="{49CCB4BD-C88B-5D4A-AFFF-A9EFD5BC9F6A}" destId="{D5204BC5-FABE-9B4C-9B8A-B89583C6022E}" srcOrd="1" destOrd="0" presId="urn:microsoft.com/office/officeart/2005/8/layout/vProcess5"/>
    <dgm:cxn modelId="{11E81095-B3BD-427B-9D17-8DCBF64E8D68}" type="presOf" srcId="{550AE1FD-AF40-6E4A-910C-9591323CB1DC}" destId="{8B9693FB-A060-EE40-B8B5-321363756B98}" srcOrd="0" destOrd="0" presId="urn:microsoft.com/office/officeart/2005/8/layout/vProcess5"/>
    <dgm:cxn modelId="{EF1ABC2F-6181-6548-A8B3-CA8D2DB4EA27}" srcId="{C3364373-5CFA-6742-A2B1-37EDAD325F81}" destId="{E7415EC6-41C1-5849-B055-7C47CC979374}" srcOrd="1" destOrd="0" parTransId="{FED623AF-1385-F241-AF4D-C550BCDA0B26}" sibTransId="{5F690E00-3D97-0B47-BDD6-85271F3403DF}"/>
    <dgm:cxn modelId="{1E2CC2D0-B3A1-4C29-A1E0-63034169400F}" type="presOf" srcId="{E7415EC6-41C1-5849-B055-7C47CC979374}" destId="{5A0393FB-E529-6B45-BF6A-592F79682168}" srcOrd="0" destOrd="0" presId="urn:microsoft.com/office/officeart/2005/8/layout/vProcess5"/>
    <dgm:cxn modelId="{7DED63E0-9681-4257-A34B-0C887E7D9BF5}" type="presOf" srcId="{49CCB4BD-C88B-5D4A-AFFF-A9EFD5BC9F6A}" destId="{57CCE0D6-ECAC-A747-AC99-C8865C22AC8F}" srcOrd="0" destOrd="0" presId="urn:microsoft.com/office/officeart/2005/8/layout/vProcess5"/>
    <dgm:cxn modelId="{6F94ECE7-E6CC-4967-98FD-263EE47DC7D1}" type="presOf" srcId="{39E2C268-05BB-8347-8491-2B0B2E93E84A}" destId="{DE6E8226-11FC-C84B-929F-C28BD69D766E}" srcOrd="1" destOrd="0" presId="urn:microsoft.com/office/officeart/2005/8/layout/vProcess5"/>
    <dgm:cxn modelId="{1BA877C0-89A3-4155-BFDE-C40C6A3E283A}" type="presOf" srcId="{43597D52-C8F6-5B4D-A57E-76ECE2C53925}" destId="{68D729A2-57BF-C047-A588-FB0F212578AD}" srcOrd="0" destOrd="0" presId="urn:microsoft.com/office/officeart/2005/8/layout/vProcess5"/>
    <dgm:cxn modelId="{A8B12605-8D53-43DF-81DB-A620C8BFB32A}" type="presOf" srcId="{E7415EC6-41C1-5849-B055-7C47CC979374}" destId="{42783FFD-1F55-594F-9801-D7C6B0282E0A}" srcOrd="1" destOrd="0" presId="urn:microsoft.com/office/officeart/2005/8/layout/vProcess5"/>
    <dgm:cxn modelId="{0C2F51B7-BA2F-3B43-A217-469F2655BF10}" srcId="{C3364373-5CFA-6742-A2B1-37EDAD325F81}" destId="{39E2C268-05BB-8347-8491-2B0B2E93E84A}" srcOrd="3" destOrd="0" parTransId="{026AD274-8EFE-2849-847A-455AD0CA1317}" sibTransId="{A198220F-847A-F14E-8771-FECE27B305BC}"/>
    <dgm:cxn modelId="{069F5324-652E-4FF3-B61D-A84B17F2EBEF}" type="presOf" srcId="{550AE1FD-AF40-6E4A-910C-9591323CB1DC}" destId="{5D3FC00A-979D-C248-BE0F-05493427EE12}" srcOrd="1" destOrd="0" presId="urn:microsoft.com/office/officeart/2005/8/layout/vProcess5"/>
    <dgm:cxn modelId="{67FECDCB-EC3A-4CFA-B199-B836F7883200}" type="presOf" srcId="{39E2C268-05BB-8347-8491-2B0B2E93E84A}" destId="{3DC840FF-6A3D-B94F-8002-A4D40C631AC7}" srcOrd="0" destOrd="0" presId="urn:microsoft.com/office/officeart/2005/8/layout/vProcess5"/>
    <dgm:cxn modelId="{5756C226-D78C-4EEF-82D2-B4A286630980}" type="presOf" srcId="{A198220F-847A-F14E-8771-FECE27B305BC}" destId="{80F8906D-D5AF-A849-9FA2-BBFB9A73B1D4}" srcOrd="0" destOrd="0" presId="urn:microsoft.com/office/officeart/2005/8/layout/vProcess5"/>
    <dgm:cxn modelId="{923318E2-4D42-4110-9CAE-439575D80FEB}" type="presOf" srcId="{5A1D78D6-095D-7345-A0C1-5F6240C2DD6E}" destId="{AE8977E2-9229-F94C-A6D1-F4ACD0FC50C0}" srcOrd="0" destOrd="0" presId="urn:microsoft.com/office/officeart/2005/8/layout/vProcess5"/>
    <dgm:cxn modelId="{DA3BC2A5-7855-7146-A71E-D8F4A0E8F5EE}" srcId="{C3364373-5CFA-6742-A2B1-37EDAD325F81}" destId="{49CCB4BD-C88B-5D4A-AFFF-A9EFD5BC9F6A}" srcOrd="2" destOrd="0" parTransId="{0BC8BCB9-4929-7B4F-A925-FF2A356E6993}" sibTransId="{6EE93A62-66B0-0D40-84CC-CAC857D4EFFB}"/>
    <dgm:cxn modelId="{EFDA0FA0-207A-43C6-B0E5-0180A037D7F6}" type="presOf" srcId="{5F690E00-3D97-0B47-BDD6-85271F3403DF}" destId="{6771231C-C9B3-E345-B481-CACCA2E44CF8}" srcOrd="0" destOrd="0" presId="urn:microsoft.com/office/officeart/2005/8/layout/vProcess5"/>
    <dgm:cxn modelId="{6DBABD9D-6222-E44C-ACCE-C3392216AACB}" srcId="{C3364373-5CFA-6742-A2B1-37EDAD325F81}" destId="{5A1D78D6-095D-7345-A0C1-5F6240C2DD6E}" srcOrd="4" destOrd="0" parTransId="{7029DF48-C1D9-C944-83C4-CEB9570FA909}" sibTransId="{40FDE8CC-16C6-414B-A6AF-0DA6E969E0B8}"/>
    <dgm:cxn modelId="{9B1D4409-6D27-42F2-8906-7EB429685492}" type="presOf" srcId="{C3364373-5CFA-6742-A2B1-37EDAD325F81}" destId="{A6CA5C53-E89B-B249-ACA3-19AD1B5694C9}" srcOrd="0" destOrd="0" presId="urn:microsoft.com/office/officeart/2005/8/layout/vProcess5"/>
    <dgm:cxn modelId="{F7725663-00D4-4F02-BBF1-EBD9564AF470}" type="presOf" srcId="{5A1D78D6-095D-7345-A0C1-5F6240C2DD6E}" destId="{6AF9CE18-0FE4-6743-8A00-78BA06C4239B}" srcOrd="1" destOrd="0" presId="urn:microsoft.com/office/officeart/2005/8/layout/vProcess5"/>
    <dgm:cxn modelId="{FEB8F10D-3826-C04B-8785-4B2AD7CF3619}" srcId="{C3364373-5CFA-6742-A2B1-37EDAD325F81}" destId="{550AE1FD-AF40-6E4A-910C-9591323CB1DC}" srcOrd="0" destOrd="0" parTransId="{E718E5B9-BD08-784A-84C9-51A371A4B83C}" sibTransId="{43597D52-C8F6-5B4D-A57E-76ECE2C53925}"/>
    <dgm:cxn modelId="{BFBBD807-88F2-45FC-A048-F442B2B41AD4}" type="presOf" srcId="{6EE93A62-66B0-0D40-84CC-CAC857D4EFFB}" destId="{B89CD0C8-9497-6E42-9962-4709F94FBB75}" srcOrd="0" destOrd="0" presId="urn:microsoft.com/office/officeart/2005/8/layout/vProcess5"/>
    <dgm:cxn modelId="{548DDF4C-F20F-4EAE-A9B6-92932318F2B1}" type="presParOf" srcId="{A6CA5C53-E89B-B249-ACA3-19AD1B5694C9}" destId="{41C1923D-D491-FC47-8226-E6A1A516AA76}" srcOrd="0" destOrd="0" presId="urn:microsoft.com/office/officeart/2005/8/layout/vProcess5"/>
    <dgm:cxn modelId="{9F0FAD51-2033-4A22-8F52-9B07328F4E94}" type="presParOf" srcId="{A6CA5C53-E89B-B249-ACA3-19AD1B5694C9}" destId="{8B9693FB-A060-EE40-B8B5-321363756B98}" srcOrd="1" destOrd="0" presId="urn:microsoft.com/office/officeart/2005/8/layout/vProcess5"/>
    <dgm:cxn modelId="{D1D248E9-B57D-450E-9984-FBC46E5A7C27}" type="presParOf" srcId="{A6CA5C53-E89B-B249-ACA3-19AD1B5694C9}" destId="{5A0393FB-E529-6B45-BF6A-592F79682168}" srcOrd="2" destOrd="0" presId="urn:microsoft.com/office/officeart/2005/8/layout/vProcess5"/>
    <dgm:cxn modelId="{1BD282F8-0900-4538-B797-81B8D49F620F}" type="presParOf" srcId="{A6CA5C53-E89B-B249-ACA3-19AD1B5694C9}" destId="{57CCE0D6-ECAC-A747-AC99-C8865C22AC8F}" srcOrd="3" destOrd="0" presId="urn:microsoft.com/office/officeart/2005/8/layout/vProcess5"/>
    <dgm:cxn modelId="{0B9CCEFE-773E-4D16-8E09-1BFD58F6672F}" type="presParOf" srcId="{A6CA5C53-E89B-B249-ACA3-19AD1B5694C9}" destId="{3DC840FF-6A3D-B94F-8002-A4D40C631AC7}" srcOrd="4" destOrd="0" presId="urn:microsoft.com/office/officeart/2005/8/layout/vProcess5"/>
    <dgm:cxn modelId="{59CE4DDB-4F46-48F4-8ACD-61A87F5D9442}" type="presParOf" srcId="{A6CA5C53-E89B-B249-ACA3-19AD1B5694C9}" destId="{AE8977E2-9229-F94C-A6D1-F4ACD0FC50C0}" srcOrd="5" destOrd="0" presId="urn:microsoft.com/office/officeart/2005/8/layout/vProcess5"/>
    <dgm:cxn modelId="{7AFC67A0-E697-476E-82AE-C97F4B31A9E0}" type="presParOf" srcId="{A6CA5C53-E89B-B249-ACA3-19AD1B5694C9}" destId="{68D729A2-57BF-C047-A588-FB0F212578AD}" srcOrd="6" destOrd="0" presId="urn:microsoft.com/office/officeart/2005/8/layout/vProcess5"/>
    <dgm:cxn modelId="{F9078C80-6864-4787-BCD0-D1F770D25803}" type="presParOf" srcId="{A6CA5C53-E89B-B249-ACA3-19AD1B5694C9}" destId="{6771231C-C9B3-E345-B481-CACCA2E44CF8}" srcOrd="7" destOrd="0" presId="urn:microsoft.com/office/officeart/2005/8/layout/vProcess5"/>
    <dgm:cxn modelId="{65418843-9882-455F-91CE-AC95DD92B5BC}" type="presParOf" srcId="{A6CA5C53-E89B-B249-ACA3-19AD1B5694C9}" destId="{B89CD0C8-9497-6E42-9962-4709F94FBB75}" srcOrd="8" destOrd="0" presId="urn:microsoft.com/office/officeart/2005/8/layout/vProcess5"/>
    <dgm:cxn modelId="{A9F3DF92-A22D-4E2F-B214-F7300BBBF5BD}" type="presParOf" srcId="{A6CA5C53-E89B-B249-ACA3-19AD1B5694C9}" destId="{80F8906D-D5AF-A849-9FA2-BBFB9A73B1D4}" srcOrd="9" destOrd="0" presId="urn:microsoft.com/office/officeart/2005/8/layout/vProcess5"/>
    <dgm:cxn modelId="{4C141EE8-4B05-43F8-91F9-F4ECA43864EC}" type="presParOf" srcId="{A6CA5C53-E89B-B249-ACA3-19AD1B5694C9}" destId="{5D3FC00A-979D-C248-BE0F-05493427EE12}" srcOrd="10" destOrd="0" presId="urn:microsoft.com/office/officeart/2005/8/layout/vProcess5"/>
    <dgm:cxn modelId="{384895EB-BAE3-46BB-AD9F-333D5FB44B29}" type="presParOf" srcId="{A6CA5C53-E89B-B249-ACA3-19AD1B5694C9}" destId="{42783FFD-1F55-594F-9801-D7C6B0282E0A}" srcOrd="11" destOrd="0" presId="urn:microsoft.com/office/officeart/2005/8/layout/vProcess5"/>
    <dgm:cxn modelId="{516706F5-9C5B-4236-A55E-6A4DD9679C0C}" type="presParOf" srcId="{A6CA5C53-E89B-B249-ACA3-19AD1B5694C9}" destId="{D5204BC5-FABE-9B4C-9B8A-B89583C6022E}" srcOrd="12" destOrd="0" presId="urn:microsoft.com/office/officeart/2005/8/layout/vProcess5"/>
    <dgm:cxn modelId="{90E8A820-FC3B-4685-BDAB-7962E69F0530}" type="presParOf" srcId="{A6CA5C53-E89B-B249-ACA3-19AD1B5694C9}" destId="{DE6E8226-11FC-C84B-929F-C28BD69D766E}" srcOrd="13" destOrd="0" presId="urn:microsoft.com/office/officeart/2005/8/layout/vProcess5"/>
    <dgm:cxn modelId="{1DDD5B0F-4345-4CF6-8B60-E7214551F5FF}" type="presParOf" srcId="{A6CA5C53-E89B-B249-ACA3-19AD1B5694C9}" destId="{6AF9CE18-0FE4-6743-8A00-78BA06C4239B}"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A90C66-46DE-4CAA-8FD1-F120D4B9715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5457609-C204-41CE-A368-B7CE6691ACF8}">
      <dgm:prSet phldrT="[Text]"/>
      <dgm:spPr>
        <a:solidFill>
          <a:srgbClr val="ADAFAA"/>
        </a:solidFill>
        <a:scene3d>
          <a:camera prst="orthographicFront"/>
          <a:lightRig rig="threePt" dir="t"/>
        </a:scene3d>
        <a:sp3d>
          <a:bevelT/>
        </a:sp3d>
      </dgm:spPr>
      <dgm:t>
        <a:bodyPr/>
        <a:lstStyle/>
        <a:p>
          <a:r>
            <a:rPr lang="en-US" dirty="0">
              <a:solidFill>
                <a:schemeClr val="tx1"/>
              </a:solidFill>
            </a:rPr>
            <a:t>1. Complete the questionnaire.</a:t>
          </a:r>
        </a:p>
      </dgm:t>
    </dgm:pt>
    <dgm:pt modelId="{E0E73178-EFF1-410E-8381-4CEFE3522285}" type="parTrans" cxnId="{5E2D2BB0-714B-4138-81FF-CA5C8F36FC36}">
      <dgm:prSet/>
      <dgm:spPr/>
      <dgm:t>
        <a:bodyPr/>
        <a:lstStyle/>
        <a:p>
          <a:endParaRPr lang="en-US"/>
        </a:p>
      </dgm:t>
    </dgm:pt>
    <dgm:pt modelId="{4CFD00FB-2E4D-4450-B2B3-1DF8AABA8D96}" type="sibTrans" cxnId="{5E2D2BB0-714B-4138-81FF-CA5C8F36FC36}">
      <dgm:prSet/>
      <dgm:spPr>
        <a:solidFill>
          <a:srgbClr val="A09151">
            <a:alpha val="89804"/>
          </a:srgbClr>
        </a:solidFill>
        <a:scene3d>
          <a:camera prst="orthographicFront"/>
          <a:lightRig rig="threePt" dir="t"/>
        </a:scene3d>
        <a:sp3d>
          <a:bevelT/>
        </a:sp3d>
      </dgm:spPr>
      <dgm:t>
        <a:bodyPr/>
        <a:lstStyle/>
        <a:p>
          <a:endParaRPr lang="en-US" dirty="0"/>
        </a:p>
      </dgm:t>
    </dgm:pt>
    <dgm:pt modelId="{142E5503-97F2-4772-A392-0247E3D6CEFF}">
      <dgm:prSet phldrT="[Text]"/>
      <dgm:spPr>
        <a:solidFill>
          <a:srgbClr val="ADAFAA"/>
        </a:solidFill>
        <a:scene3d>
          <a:camera prst="orthographicFront"/>
          <a:lightRig rig="threePt" dir="t"/>
        </a:scene3d>
        <a:sp3d>
          <a:bevelT/>
        </a:sp3d>
      </dgm:spPr>
      <dgm:t>
        <a:bodyPr/>
        <a:lstStyle/>
        <a:p>
          <a:r>
            <a:rPr lang="en-US" dirty="0">
              <a:solidFill>
                <a:schemeClr val="tx1"/>
              </a:solidFill>
            </a:rPr>
            <a:t>2. Score the questionnaire.</a:t>
          </a:r>
        </a:p>
      </dgm:t>
    </dgm:pt>
    <dgm:pt modelId="{58D81126-97C3-4446-B6D9-B4EE5287C7E5}" type="parTrans" cxnId="{D7B8F081-5F62-4B7E-8B14-CEDA1F2360F5}">
      <dgm:prSet/>
      <dgm:spPr/>
      <dgm:t>
        <a:bodyPr/>
        <a:lstStyle/>
        <a:p>
          <a:endParaRPr lang="en-US"/>
        </a:p>
      </dgm:t>
    </dgm:pt>
    <dgm:pt modelId="{031C4FE8-C440-4D3B-9D6D-B7EFED56D2A4}" type="sibTrans" cxnId="{D7B8F081-5F62-4B7E-8B14-CEDA1F2360F5}">
      <dgm:prSet/>
      <dgm:spPr>
        <a:solidFill>
          <a:srgbClr val="A09151">
            <a:alpha val="90000"/>
          </a:srgbClr>
        </a:solidFill>
        <a:scene3d>
          <a:camera prst="orthographicFront"/>
          <a:lightRig rig="threePt" dir="t"/>
        </a:scene3d>
        <a:sp3d>
          <a:bevelT/>
        </a:sp3d>
      </dgm:spPr>
      <dgm:t>
        <a:bodyPr/>
        <a:lstStyle/>
        <a:p>
          <a:endParaRPr lang="en-US" dirty="0"/>
        </a:p>
      </dgm:t>
    </dgm:pt>
    <dgm:pt modelId="{72FD0F4F-A925-40B7-B39F-034F4FEEC0E2}">
      <dgm:prSet phldrT="[Text]"/>
      <dgm:spPr>
        <a:solidFill>
          <a:srgbClr val="ADAFAA"/>
        </a:solidFill>
        <a:scene3d>
          <a:camera prst="orthographicFront"/>
          <a:lightRig rig="threePt" dir="t"/>
        </a:scene3d>
        <a:sp3d>
          <a:bevelT/>
        </a:sp3d>
      </dgm:spPr>
      <dgm:t>
        <a:bodyPr/>
        <a:lstStyle/>
        <a:p>
          <a:r>
            <a:rPr lang="en-US" dirty="0">
              <a:solidFill>
                <a:schemeClr val="tx1"/>
              </a:solidFill>
            </a:rPr>
            <a:t>3. Review your score.</a:t>
          </a:r>
        </a:p>
      </dgm:t>
    </dgm:pt>
    <dgm:pt modelId="{218C61F0-DA78-4A2E-938B-22FF2CC76C49}" type="parTrans" cxnId="{A793B7A2-183F-40A5-9680-4A3FE0C64A8B}">
      <dgm:prSet/>
      <dgm:spPr/>
      <dgm:t>
        <a:bodyPr/>
        <a:lstStyle/>
        <a:p>
          <a:endParaRPr lang="en-US"/>
        </a:p>
      </dgm:t>
    </dgm:pt>
    <dgm:pt modelId="{FC63A3B0-63E9-4EC0-80C0-FD874CBBDD87}" type="sibTrans" cxnId="{A793B7A2-183F-40A5-9680-4A3FE0C64A8B}">
      <dgm:prSet/>
      <dgm:spPr/>
      <dgm:t>
        <a:bodyPr/>
        <a:lstStyle/>
        <a:p>
          <a:endParaRPr lang="en-US"/>
        </a:p>
      </dgm:t>
    </dgm:pt>
    <dgm:pt modelId="{CD98CFC3-C0A8-4A79-AE8D-B15778CD2CEA}" type="pres">
      <dgm:prSet presAssocID="{B9A90C66-46DE-4CAA-8FD1-F120D4B9715A}" presName="outerComposite" presStyleCnt="0">
        <dgm:presLayoutVars>
          <dgm:chMax val="5"/>
          <dgm:dir/>
          <dgm:resizeHandles val="exact"/>
        </dgm:presLayoutVars>
      </dgm:prSet>
      <dgm:spPr/>
      <dgm:t>
        <a:bodyPr/>
        <a:lstStyle/>
        <a:p>
          <a:endParaRPr lang="en-US"/>
        </a:p>
      </dgm:t>
    </dgm:pt>
    <dgm:pt modelId="{1418F746-9CB6-4A7C-8A54-4574FFE7EF6A}" type="pres">
      <dgm:prSet presAssocID="{B9A90C66-46DE-4CAA-8FD1-F120D4B9715A}" presName="dummyMaxCanvas" presStyleCnt="0">
        <dgm:presLayoutVars/>
      </dgm:prSet>
      <dgm:spPr/>
    </dgm:pt>
    <dgm:pt modelId="{91440186-C5F6-4075-9D3B-65C808CB0007}" type="pres">
      <dgm:prSet presAssocID="{B9A90C66-46DE-4CAA-8FD1-F120D4B9715A}" presName="ThreeNodes_1" presStyleLbl="node1" presStyleIdx="0" presStyleCnt="3" custLinFactNeighborX="1119" custLinFactNeighborY="931">
        <dgm:presLayoutVars>
          <dgm:bulletEnabled val="1"/>
        </dgm:presLayoutVars>
      </dgm:prSet>
      <dgm:spPr/>
      <dgm:t>
        <a:bodyPr/>
        <a:lstStyle/>
        <a:p>
          <a:endParaRPr lang="en-US"/>
        </a:p>
      </dgm:t>
    </dgm:pt>
    <dgm:pt modelId="{C7FCCD18-F135-40E1-869D-B4B258BD6991}" type="pres">
      <dgm:prSet presAssocID="{B9A90C66-46DE-4CAA-8FD1-F120D4B9715A}" presName="ThreeNodes_2" presStyleLbl="node1" presStyleIdx="1" presStyleCnt="3">
        <dgm:presLayoutVars>
          <dgm:bulletEnabled val="1"/>
        </dgm:presLayoutVars>
      </dgm:prSet>
      <dgm:spPr/>
      <dgm:t>
        <a:bodyPr/>
        <a:lstStyle/>
        <a:p>
          <a:endParaRPr lang="en-US"/>
        </a:p>
      </dgm:t>
    </dgm:pt>
    <dgm:pt modelId="{5CDC8CBE-A997-45FB-B224-81BD909073A7}" type="pres">
      <dgm:prSet presAssocID="{B9A90C66-46DE-4CAA-8FD1-F120D4B9715A}" presName="ThreeNodes_3" presStyleLbl="node1" presStyleIdx="2" presStyleCnt="3">
        <dgm:presLayoutVars>
          <dgm:bulletEnabled val="1"/>
        </dgm:presLayoutVars>
      </dgm:prSet>
      <dgm:spPr/>
      <dgm:t>
        <a:bodyPr/>
        <a:lstStyle/>
        <a:p>
          <a:endParaRPr lang="en-US"/>
        </a:p>
      </dgm:t>
    </dgm:pt>
    <dgm:pt modelId="{880448F2-350E-4458-9312-C512B3EA2FD2}" type="pres">
      <dgm:prSet presAssocID="{B9A90C66-46DE-4CAA-8FD1-F120D4B9715A}" presName="ThreeConn_1-2" presStyleLbl="fgAccFollowNode1" presStyleIdx="0" presStyleCnt="2">
        <dgm:presLayoutVars>
          <dgm:bulletEnabled val="1"/>
        </dgm:presLayoutVars>
      </dgm:prSet>
      <dgm:spPr/>
      <dgm:t>
        <a:bodyPr/>
        <a:lstStyle/>
        <a:p>
          <a:endParaRPr lang="en-US"/>
        </a:p>
      </dgm:t>
    </dgm:pt>
    <dgm:pt modelId="{92E63E71-85E8-4BE2-B076-4031F03FAA97}" type="pres">
      <dgm:prSet presAssocID="{B9A90C66-46DE-4CAA-8FD1-F120D4B9715A}" presName="ThreeConn_2-3" presStyleLbl="fgAccFollowNode1" presStyleIdx="1" presStyleCnt="2">
        <dgm:presLayoutVars>
          <dgm:bulletEnabled val="1"/>
        </dgm:presLayoutVars>
      </dgm:prSet>
      <dgm:spPr/>
      <dgm:t>
        <a:bodyPr/>
        <a:lstStyle/>
        <a:p>
          <a:endParaRPr lang="en-US"/>
        </a:p>
      </dgm:t>
    </dgm:pt>
    <dgm:pt modelId="{8B6C1AC4-ACB9-441E-B67D-A72C52FAEF22}" type="pres">
      <dgm:prSet presAssocID="{B9A90C66-46DE-4CAA-8FD1-F120D4B9715A}" presName="ThreeNodes_1_text" presStyleLbl="node1" presStyleIdx="2" presStyleCnt="3">
        <dgm:presLayoutVars>
          <dgm:bulletEnabled val="1"/>
        </dgm:presLayoutVars>
      </dgm:prSet>
      <dgm:spPr/>
      <dgm:t>
        <a:bodyPr/>
        <a:lstStyle/>
        <a:p>
          <a:endParaRPr lang="en-US"/>
        </a:p>
      </dgm:t>
    </dgm:pt>
    <dgm:pt modelId="{6D22553A-F0BB-40E6-8B86-9C01980FE703}" type="pres">
      <dgm:prSet presAssocID="{B9A90C66-46DE-4CAA-8FD1-F120D4B9715A}" presName="ThreeNodes_2_text" presStyleLbl="node1" presStyleIdx="2" presStyleCnt="3">
        <dgm:presLayoutVars>
          <dgm:bulletEnabled val="1"/>
        </dgm:presLayoutVars>
      </dgm:prSet>
      <dgm:spPr/>
      <dgm:t>
        <a:bodyPr/>
        <a:lstStyle/>
        <a:p>
          <a:endParaRPr lang="en-US"/>
        </a:p>
      </dgm:t>
    </dgm:pt>
    <dgm:pt modelId="{07DB1403-ADBD-419D-8FD9-C4E4285CD86D}" type="pres">
      <dgm:prSet presAssocID="{B9A90C66-46DE-4CAA-8FD1-F120D4B9715A}" presName="ThreeNodes_3_text" presStyleLbl="node1" presStyleIdx="2" presStyleCnt="3">
        <dgm:presLayoutVars>
          <dgm:bulletEnabled val="1"/>
        </dgm:presLayoutVars>
      </dgm:prSet>
      <dgm:spPr/>
      <dgm:t>
        <a:bodyPr/>
        <a:lstStyle/>
        <a:p>
          <a:endParaRPr lang="en-US"/>
        </a:p>
      </dgm:t>
    </dgm:pt>
  </dgm:ptLst>
  <dgm:cxnLst>
    <dgm:cxn modelId="{0F69BCBE-EB8D-40CB-B1C5-4BEEE6DDA1D6}" type="presOf" srcId="{45457609-C204-41CE-A368-B7CE6691ACF8}" destId="{91440186-C5F6-4075-9D3B-65C808CB0007}" srcOrd="0" destOrd="0" presId="urn:microsoft.com/office/officeart/2005/8/layout/vProcess5"/>
    <dgm:cxn modelId="{8CBDC04D-6EEC-4F0F-98E9-CFC7D55324A4}" type="presOf" srcId="{45457609-C204-41CE-A368-B7CE6691ACF8}" destId="{8B6C1AC4-ACB9-441E-B67D-A72C52FAEF22}" srcOrd="1" destOrd="0" presId="urn:microsoft.com/office/officeart/2005/8/layout/vProcess5"/>
    <dgm:cxn modelId="{E1804890-3E2F-4E51-AB2C-3E06DBC0D7C0}" type="presOf" srcId="{72FD0F4F-A925-40B7-B39F-034F4FEEC0E2}" destId="{5CDC8CBE-A997-45FB-B224-81BD909073A7}" srcOrd="0" destOrd="0" presId="urn:microsoft.com/office/officeart/2005/8/layout/vProcess5"/>
    <dgm:cxn modelId="{B8C833BE-9746-4248-BCBE-A69A00401AB5}" type="presOf" srcId="{142E5503-97F2-4772-A392-0247E3D6CEFF}" destId="{C7FCCD18-F135-40E1-869D-B4B258BD6991}" srcOrd="0" destOrd="0" presId="urn:microsoft.com/office/officeart/2005/8/layout/vProcess5"/>
    <dgm:cxn modelId="{1F4C4D4C-61F1-4064-A27B-F9A7E609F992}" type="presOf" srcId="{4CFD00FB-2E4D-4450-B2B3-1DF8AABA8D96}" destId="{880448F2-350E-4458-9312-C512B3EA2FD2}" srcOrd="0" destOrd="0" presId="urn:microsoft.com/office/officeart/2005/8/layout/vProcess5"/>
    <dgm:cxn modelId="{5E2D2BB0-714B-4138-81FF-CA5C8F36FC36}" srcId="{B9A90C66-46DE-4CAA-8FD1-F120D4B9715A}" destId="{45457609-C204-41CE-A368-B7CE6691ACF8}" srcOrd="0" destOrd="0" parTransId="{E0E73178-EFF1-410E-8381-4CEFE3522285}" sibTransId="{4CFD00FB-2E4D-4450-B2B3-1DF8AABA8D96}"/>
    <dgm:cxn modelId="{F4F5A758-DE4D-4291-A020-AE73CD6CEA3E}" type="presOf" srcId="{142E5503-97F2-4772-A392-0247E3D6CEFF}" destId="{6D22553A-F0BB-40E6-8B86-9C01980FE703}" srcOrd="1" destOrd="0" presId="urn:microsoft.com/office/officeart/2005/8/layout/vProcess5"/>
    <dgm:cxn modelId="{EE4B2A96-4F75-4072-A97F-75C8B540F7A6}" type="presOf" srcId="{B9A90C66-46DE-4CAA-8FD1-F120D4B9715A}" destId="{CD98CFC3-C0A8-4A79-AE8D-B15778CD2CEA}" srcOrd="0" destOrd="0" presId="urn:microsoft.com/office/officeart/2005/8/layout/vProcess5"/>
    <dgm:cxn modelId="{3891FF99-B553-4304-84EE-3FA77CC23580}" type="presOf" srcId="{72FD0F4F-A925-40B7-B39F-034F4FEEC0E2}" destId="{07DB1403-ADBD-419D-8FD9-C4E4285CD86D}" srcOrd="1" destOrd="0" presId="urn:microsoft.com/office/officeart/2005/8/layout/vProcess5"/>
    <dgm:cxn modelId="{A793B7A2-183F-40A5-9680-4A3FE0C64A8B}" srcId="{B9A90C66-46DE-4CAA-8FD1-F120D4B9715A}" destId="{72FD0F4F-A925-40B7-B39F-034F4FEEC0E2}" srcOrd="2" destOrd="0" parTransId="{218C61F0-DA78-4A2E-938B-22FF2CC76C49}" sibTransId="{FC63A3B0-63E9-4EC0-80C0-FD874CBBDD87}"/>
    <dgm:cxn modelId="{32289483-E9B0-42B5-985F-6BE0CC9ACB27}" type="presOf" srcId="{031C4FE8-C440-4D3B-9D6D-B7EFED56D2A4}" destId="{92E63E71-85E8-4BE2-B076-4031F03FAA97}" srcOrd="0" destOrd="0" presId="urn:microsoft.com/office/officeart/2005/8/layout/vProcess5"/>
    <dgm:cxn modelId="{D7B8F081-5F62-4B7E-8B14-CEDA1F2360F5}" srcId="{B9A90C66-46DE-4CAA-8FD1-F120D4B9715A}" destId="{142E5503-97F2-4772-A392-0247E3D6CEFF}" srcOrd="1" destOrd="0" parTransId="{58D81126-97C3-4446-B6D9-B4EE5287C7E5}" sibTransId="{031C4FE8-C440-4D3B-9D6D-B7EFED56D2A4}"/>
    <dgm:cxn modelId="{533522D6-92C6-4708-BC25-110EA09E0933}" type="presParOf" srcId="{CD98CFC3-C0A8-4A79-AE8D-B15778CD2CEA}" destId="{1418F746-9CB6-4A7C-8A54-4574FFE7EF6A}" srcOrd="0" destOrd="0" presId="urn:microsoft.com/office/officeart/2005/8/layout/vProcess5"/>
    <dgm:cxn modelId="{096510B0-8536-4ED5-A38F-1883FD3EA27D}" type="presParOf" srcId="{CD98CFC3-C0A8-4A79-AE8D-B15778CD2CEA}" destId="{91440186-C5F6-4075-9D3B-65C808CB0007}" srcOrd="1" destOrd="0" presId="urn:microsoft.com/office/officeart/2005/8/layout/vProcess5"/>
    <dgm:cxn modelId="{38CABC63-B3A7-4009-BDEF-4F28811CFAB3}" type="presParOf" srcId="{CD98CFC3-C0A8-4A79-AE8D-B15778CD2CEA}" destId="{C7FCCD18-F135-40E1-869D-B4B258BD6991}" srcOrd="2" destOrd="0" presId="urn:microsoft.com/office/officeart/2005/8/layout/vProcess5"/>
    <dgm:cxn modelId="{5CA14319-D944-4E6B-80CB-BFCCFBFC4213}" type="presParOf" srcId="{CD98CFC3-C0A8-4A79-AE8D-B15778CD2CEA}" destId="{5CDC8CBE-A997-45FB-B224-81BD909073A7}" srcOrd="3" destOrd="0" presId="urn:microsoft.com/office/officeart/2005/8/layout/vProcess5"/>
    <dgm:cxn modelId="{F20D5A06-1474-4053-AC82-118A24DD31A0}" type="presParOf" srcId="{CD98CFC3-C0A8-4A79-AE8D-B15778CD2CEA}" destId="{880448F2-350E-4458-9312-C512B3EA2FD2}" srcOrd="4" destOrd="0" presId="urn:microsoft.com/office/officeart/2005/8/layout/vProcess5"/>
    <dgm:cxn modelId="{DD325403-FFF6-4AF0-94F6-81C9639E3985}" type="presParOf" srcId="{CD98CFC3-C0A8-4A79-AE8D-B15778CD2CEA}" destId="{92E63E71-85E8-4BE2-B076-4031F03FAA97}" srcOrd="5" destOrd="0" presId="urn:microsoft.com/office/officeart/2005/8/layout/vProcess5"/>
    <dgm:cxn modelId="{9935286E-6804-4231-BBD2-730C21FAB3B4}" type="presParOf" srcId="{CD98CFC3-C0A8-4A79-AE8D-B15778CD2CEA}" destId="{8B6C1AC4-ACB9-441E-B67D-A72C52FAEF22}" srcOrd="6" destOrd="0" presId="urn:microsoft.com/office/officeart/2005/8/layout/vProcess5"/>
    <dgm:cxn modelId="{4710BB93-C4B1-446D-A3F7-45301436EC6E}" type="presParOf" srcId="{CD98CFC3-C0A8-4A79-AE8D-B15778CD2CEA}" destId="{6D22553A-F0BB-40E6-8B86-9C01980FE703}" srcOrd="7" destOrd="0" presId="urn:microsoft.com/office/officeart/2005/8/layout/vProcess5"/>
    <dgm:cxn modelId="{7A04D1A7-745D-4F98-8944-BAE6B024E073}" type="presParOf" srcId="{CD98CFC3-C0A8-4A79-AE8D-B15778CD2CEA}" destId="{07DB1403-ADBD-419D-8FD9-C4E4285CD86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42E7B-801B-B946-B9DD-948840EA324D}">
      <dsp:nvSpPr>
        <dsp:cNvPr id="0" name=""/>
        <dsp:cNvSpPr/>
      </dsp:nvSpPr>
      <dsp:spPr>
        <a:xfrm>
          <a:off x="1115654" y="1308"/>
          <a:ext cx="2349148" cy="909859"/>
        </a:xfrm>
        <a:prstGeom prst="roundRect">
          <a:avLst>
            <a:gd name="adj" fmla="val 10000"/>
          </a:avLst>
        </a:prstGeom>
        <a:gradFill rotWithShape="0">
          <a:gsLst>
            <a:gs pos="0">
              <a:srgbClr val="324966">
                <a:hueOff val="-855861"/>
                <a:satOff val="-2791"/>
                <a:lumOff val="10098"/>
                <a:alphaOff val="0"/>
                <a:shade val="51000"/>
                <a:satMod val="130000"/>
              </a:srgbClr>
            </a:gs>
            <a:gs pos="80000">
              <a:srgbClr val="324966">
                <a:hueOff val="-855861"/>
                <a:satOff val="-2791"/>
                <a:lumOff val="10098"/>
                <a:alphaOff val="0"/>
                <a:shade val="93000"/>
                <a:satMod val="130000"/>
              </a:srgbClr>
            </a:gs>
            <a:gs pos="100000">
              <a:srgbClr val="324966">
                <a:hueOff val="-855861"/>
                <a:satOff val="-2791"/>
                <a:lumOff val="10098"/>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rtl="0">
            <a:lnSpc>
              <a:spcPct val="90000"/>
            </a:lnSpc>
            <a:spcBef>
              <a:spcPct val="0"/>
            </a:spcBef>
            <a:spcAft>
              <a:spcPct val="35000"/>
            </a:spcAft>
            <a:buNone/>
          </a:pPr>
          <a:r>
            <a:rPr lang="en-US" sz="2100" kern="1200" dirty="0">
              <a:solidFill>
                <a:sysClr val="window" lastClr="FFFFFF"/>
              </a:solidFill>
              <a:latin typeface="Franklin Gothic Medium"/>
              <a:ea typeface="+mn-ea"/>
              <a:cs typeface="+mn-cs"/>
            </a:rPr>
            <a:t>To marry in the U.S.</a:t>
          </a:r>
        </a:p>
      </dsp:txBody>
      <dsp:txXfrm>
        <a:off x="1142303" y="27957"/>
        <a:ext cx="2295850" cy="856561"/>
      </dsp:txXfrm>
    </dsp:sp>
    <dsp:sp modelId="{E854054A-2E0A-4540-BAED-802C05FE638D}">
      <dsp:nvSpPr>
        <dsp:cNvPr id="0" name=""/>
        <dsp:cNvSpPr/>
      </dsp:nvSpPr>
      <dsp:spPr>
        <a:xfrm>
          <a:off x="1350569" y="911168"/>
          <a:ext cx="157059" cy="570759"/>
        </a:xfrm>
        <a:custGeom>
          <a:avLst/>
          <a:gdLst/>
          <a:ahLst/>
          <a:cxnLst/>
          <a:rect l="0" t="0" r="0" b="0"/>
          <a:pathLst>
            <a:path>
              <a:moveTo>
                <a:pt x="0" y="0"/>
              </a:moveTo>
              <a:lnTo>
                <a:pt x="0" y="522072"/>
              </a:lnTo>
              <a:lnTo>
                <a:pt x="143662" y="522072"/>
              </a:lnTo>
            </a:path>
          </a:pathLst>
        </a:custGeom>
        <a:noFill/>
        <a:ln w="9525" cap="flat" cmpd="sng" algn="ctr">
          <a:solidFill>
            <a:srgbClr val="5B9EA4">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572EA98E-09DC-6140-8C64-F417DA68D92D}">
      <dsp:nvSpPr>
        <dsp:cNvPr id="0" name=""/>
        <dsp:cNvSpPr/>
      </dsp:nvSpPr>
      <dsp:spPr>
        <a:xfrm>
          <a:off x="1507629" y="1177565"/>
          <a:ext cx="1896540" cy="608723"/>
        </a:xfrm>
        <a:prstGeom prst="roundRect">
          <a:avLst>
            <a:gd name="adj" fmla="val 10000"/>
          </a:avLst>
        </a:prstGeom>
        <a:solidFill>
          <a:sysClr val="window" lastClr="FFFFFF">
            <a:alpha val="90000"/>
            <a:hueOff val="0"/>
            <a:satOff val="0"/>
            <a:lumOff val="0"/>
            <a:alphaOff val="0"/>
          </a:sysClr>
        </a:solidFill>
        <a:ln w="9525" cap="flat" cmpd="sng" algn="ctr">
          <a:solidFill>
            <a:srgbClr val="324966">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buNone/>
          </a:pPr>
          <a:r>
            <a:rPr lang="en-US" sz="3300" kern="1200" dirty="0">
              <a:solidFill>
                <a:sysClr val="windowText" lastClr="000000">
                  <a:hueOff val="0"/>
                  <a:satOff val="0"/>
                  <a:lumOff val="0"/>
                  <a:alphaOff val="0"/>
                </a:sysClr>
              </a:solidFill>
              <a:latin typeface="Franklin Gothic Medium"/>
              <a:ea typeface="+mn-ea"/>
              <a:cs typeface="+mn-cs"/>
            </a:rPr>
            <a:t>I-129F</a:t>
          </a:r>
        </a:p>
      </dsp:txBody>
      <dsp:txXfrm>
        <a:off x="1525458" y="1195394"/>
        <a:ext cx="1860882" cy="573065"/>
      </dsp:txXfrm>
    </dsp:sp>
    <dsp:sp modelId="{BE89086B-AE0D-4542-BF28-2191EEE2CEF3}">
      <dsp:nvSpPr>
        <dsp:cNvPr id="0" name=""/>
        <dsp:cNvSpPr/>
      </dsp:nvSpPr>
      <dsp:spPr>
        <a:xfrm>
          <a:off x="1350569" y="911168"/>
          <a:ext cx="234914" cy="1368015"/>
        </a:xfrm>
        <a:custGeom>
          <a:avLst/>
          <a:gdLst/>
          <a:ahLst/>
          <a:cxnLst/>
          <a:rect l="0" t="0" r="0" b="0"/>
          <a:pathLst>
            <a:path>
              <a:moveTo>
                <a:pt x="0" y="0"/>
              </a:moveTo>
              <a:lnTo>
                <a:pt x="0" y="1251320"/>
              </a:lnTo>
              <a:lnTo>
                <a:pt x="214876" y="1251320"/>
              </a:lnTo>
            </a:path>
          </a:pathLst>
        </a:custGeom>
        <a:noFill/>
        <a:ln w="9525" cap="flat" cmpd="sng" algn="ctr">
          <a:solidFill>
            <a:srgbClr val="5B9EA4">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A6E51F5B-DE75-AA4F-B272-A5FB8469E501}">
      <dsp:nvSpPr>
        <dsp:cNvPr id="0" name=""/>
        <dsp:cNvSpPr/>
      </dsp:nvSpPr>
      <dsp:spPr>
        <a:xfrm>
          <a:off x="1585484" y="1974821"/>
          <a:ext cx="1896540" cy="608723"/>
        </a:xfrm>
        <a:prstGeom prst="roundRect">
          <a:avLst>
            <a:gd name="adj" fmla="val 10000"/>
          </a:avLst>
        </a:prstGeom>
        <a:solidFill>
          <a:sysClr val="window" lastClr="FFFFFF">
            <a:alpha val="90000"/>
            <a:hueOff val="0"/>
            <a:satOff val="0"/>
            <a:lumOff val="0"/>
            <a:alphaOff val="0"/>
          </a:sysClr>
        </a:solidFill>
        <a:ln w="9525" cap="flat" cmpd="sng" algn="ctr">
          <a:solidFill>
            <a:srgbClr val="324966">
              <a:hueOff val="-342344"/>
              <a:satOff val="-1116"/>
              <a:lumOff val="4039"/>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buNone/>
          </a:pPr>
          <a:r>
            <a:rPr lang="en-US" sz="3300" kern="1200" dirty="0">
              <a:solidFill>
                <a:sysClr val="windowText" lastClr="000000">
                  <a:hueOff val="0"/>
                  <a:satOff val="0"/>
                  <a:lumOff val="0"/>
                  <a:alphaOff val="0"/>
                </a:sysClr>
              </a:solidFill>
              <a:latin typeface="Franklin Gothic Medium"/>
              <a:ea typeface="+mn-ea"/>
              <a:cs typeface="+mn-cs"/>
            </a:rPr>
            <a:t>6 months</a:t>
          </a:r>
        </a:p>
      </dsp:txBody>
      <dsp:txXfrm>
        <a:off x="1603313" y="1992650"/>
        <a:ext cx="1860882" cy="573065"/>
      </dsp:txXfrm>
    </dsp:sp>
    <dsp:sp modelId="{DF6F33FE-A82B-0E47-B1F8-F2B40240A50F}">
      <dsp:nvSpPr>
        <dsp:cNvPr id="0" name=""/>
        <dsp:cNvSpPr/>
      </dsp:nvSpPr>
      <dsp:spPr>
        <a:xfrm>
          <a:off x="1350569" y="911168"/>
          <a:ext cx="234914" cy="2204203"/>
        </a:xfrm>
        <a:custGeom>
          <a:avLst/>
          <a:gdLst/>
          <a:ahLst/>
          <a:cxnLst/>
          <a:rect l="0" t="0" r="0" b="0"/>
          <a:pathLst>
            <a:path>
              <a:moveTo>
                <a:pt x="0" y="0"/>
              </a:moveTo>
              <a:lnTo>
                <a:pt x="0" y="2016180"/>
              </a:lnTo>
              <a:lnTo>
                <a:pt x="214876" y="2016180"/>
              </a:lnTo>
            </a:path>
          </a:pathLst>
        </a:custGeom>
        <a:noFill/>
        <a:ln w="9525" cap="flat" cmpd="sng" algn="ctr">
          <a:solidFill>
            <a:srgbClr val="5B9EA4">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0F3878DE-2F7C-6948-833C-70378081960D}">
      <dsp:nvSpPr>
        <dsp:cNvPr id="0" name=""/>
        <dsp:cNvSpPr/>
      </dsp:nvSpPr>
      <dsp:spPr>
        <a:xfrm>
          <a:off x="1585484" y="2811009"/>
          <a:ext cx="1896540" cy="608723"/>
        </a:xfrm>
        <a:prstGeom prst="roundRect">
          <a:avLst>
            <a:gd name="adj" fmla="val 10000"/>
          </a:avLst>
        </a:prstGeom>
        <a:solidFill>
          <a:sysClr val="window" lastClr="FFFFFF">
            <a:alpha val="90000"/>
            <a:hueOff val="0"/>
            <a:satOff val="0"/>
            <a:lumOff val="0"/>
            <a:alphaOff val="0"/>
          </a:sysClr>
        </a:solidFill>
        <a:ln w="9525" cap="flat" cmpd="sng" algn="ctr">
          <a:solidFill>
            <a:srgbClr val="324966">
              <a:hueOff val="-684689"/>
              <a:satOff val="-2232"/>
              <a:lumOff val="8078"/>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buNone/>
          </a:pPr>
          <a:r>
            <a:rPr lang="en-US" sz="3300" kern="1200" dirty="0">
              <a:solidFill>
                <a:sysClr val="windowText" lastClr="000000">
                  <a:hueOff val="0"/>
                  <a:satOff val="0"/>
                  <a:lumOff val="0"/>
                  <a:alphaOff val="0"/>
                </a:sysClr>
              </a:solidFill>
              <a:latin typeface="Franklin Gothic Medium"/>
              <a:ea typeface="+mn-ea"/>
              <a:cs typeface="+mn-cs"/>
            </a:rPr>
            <a:t>$535</a:t>
          </a:r>
        </a:p>
      </dsp:txBody>
      <dsp:txXfrm>
        <a:off x="1603313" y="2828838"/>
        <a:ext cx="1860882" cy="573065"/>
      </dsp:txXfrm>
    </dsp:sp>
    <dsp:sp modelId="{39CC73BA-0814-D14F-847A-D83A23A3C5AA}">
      <dsp:nvSpPr>
        <dsp:cNvPr id="0" name=""/>
        <dsp:cNvSpPr/>
      </dsp:nvSpPr>
      <dsp:spPr>
        <a:xfrm>
          <a:off x="3919733" y="1308"/>
          <a:ext cx="2349148" cy="909859"/>
        </a:xfrm>
        <a:prstGeom prst="roundRect">
          <a:avLst>
            <a:gd name="adj" fmla="val 10000"/>
          </a:avLst>
        </a:prstGeom>
        <a:gradFill rotWithShape="0">
          <a:gsLst>
            <a:gs pos="0">
              <a:srgbClr val="324966">
                <a:hueOff val="-1711721"/>
                <a:satOff val="-5581"/>
                <a:lumOff val="20195"/>
                <a:alphaOff val="0"/>
                <a:shade val="51000"/>
                <a:satMod val="130000"/>
              </a:srgbClr>
            </a:gs>
            <a:gs pos="80000">
              <a:srgbClr val="324966">
                <a:hueOff val="-1711721"/>
                <a:satOff val="-5581"/>
                <a:lumOff val="20195"/>
                <a:alphaOff val="0"/>
                <a:shade val="93000"/>
                <a:satMod val="130000"/>
              </a:srgbClr>
            </a:gs>
            <a:gs pos="100000">
              <a:srgbClr val="324966">
                <a:hueOff val="-1711721"/>
                <a:satOff val="-5581"/>
                <a:lumOff val="20195"/>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rtl="0">
            <a:lnSpc>
              <a:spcPct val="90000"/>
            </a:lnSpc>
            <a:spcBef>
              <a:spcPct val="0"/>
            </a:spcBef>
            <a:spcAft>
              <a:spcPct val="35000"/>
            </a:spcAft>
            <a:buNone/>
          </a:pPr>
          <a:r>
            <a:rPr lang="en-US" sz="2100" kern="1200" dirty="0">
              <a:solidFill>
                <a:sysClr val="window" lastClr="FFFFFF"/>
              </a:solidFill>
              <a:latin typeface="Franklin Gothic Medium"/>
              <a:ea typeface="+mn-ea"/>
              <a:cs typeface="+mn-cs"/>
            </a:rPr>
            <a:t>If already married, to come to the U.S.</a:t>
          </a:r>
        </a:p>
      </dsp:txBody>
      <dsp:txXfrm>
        <a:off x="3946382" y="27957"/>
        <a:ext cx="2295850" cy="856561"/>
      </dsp:txXfrm>
    </dsp:sp>
    <dsp:sp modelId="{25DA8D18-A68C-A74E-94C5-0DBF280A9698}">
      <dsp:nvSpPr>
        <dsp:cNvPr id="0" name=""/>
        <dsp:cNvSpPr/>
      </dsp:nvSpPr>
      <dsp:spPr>
        <a:xfrm>
          <a:off x="4154648" y="911168"/>
          <a:ext cx="234914" cy="534478"/>
        </a:xfrm>
        <a:custGeom>
          <a:avLst/>
          <a:gdLst/>
          <a:ahLst/>
          <a:cxnLst/>
          <a:rect l="0" t="0" r="0" b="0"/>
          <a:pathLst>
            <a:path>
              <a:moveTo>
                <a:pt x="0" y="0"/>
              </a:moveTo>
              <a:lnTo>
                <a:pt x="0" y="488886"/>
              </a:lnTo>
              <a:lnTo>
                <a:pt x="214876" y="488886"/>
              </a:lnTo>
            </a:path>
          </a:pathLst>
        </a:custGeom>
        <a:noFill/>
        <a:ln w="9525" cap="flat" cmpd="sng" algn="ctr">
          <a:solidFill>
            <a:srgbClr val="5B9EA4">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5E8CF96E-5BCE-0242-B308-F54318D1DCA4}">
      <dsp:nvSpPr>
        <dsp:cNvPr id="0" name=""/>
        <dsp:cNvSpPr/>
      </dsp:nvSpPr>
      <dsp:spPr>
        <a:xfrm>
          <a:off x="4389563" y="1138632"/>
          <a:ext cx="1896540" cy="614027"/>
        </a:xfrm>
        <a:prstGeom prst="roundRect">
          <a:avLst>
            <a:gd name="adj" fmla="val 10000"/>
          </a:avLst>
        </a:prstGeom>
        <a:solidFill>
          <a:sysClr val="window" lastClr="FFFFFF">
            <a:alpha val="90000"/>
            <a:hueOff val="0"/>
            <a:satOff val="0"/>
            <a:lumOff val="0"/>
            <a:alphaOff val="0"/>
          </a:sysClr>
        </a:solidFill>
        <a:ln w="9525" cap="flat" cmpd="sng" algn="ctr">
          <a:solidFill>
            <a:srgbClr val="324966">
              <a:hueOff val="-1027033"/>
              <a:satOff val="-3349"/>
              <a:lumOff val="12117"/>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buNone/>
          </a:pPr>
          <a:r>
            <a:rPr lang="en-US" sz="3300" kern="1200" dirty="0">
              <a:solidFill>
                <a:sysClr val="windowText" lastClr="000000">
                  <a:hueOff val="0"/>
                  <a:satOff val="0"/>
                  <a:lumOff val="0"/>
                  <a:alphaOff val="0"/>
                </a:sysClr>
              </a:solidFill>
              <a:latin typeface="Franklin Gothic Medium"/>
              <a:ea typeface="+mn-ea"/>
              <a:cs typeface="+mn-cs"/>
            </a:rPr>
            <a:t>I-130</a:t>
          </a:r>
        </a:p>
      </dsp:txBody>
      <dsp:txXfrm>
        <a:off x="4407547" y="1156616"/>
        <a:ext cx="1860572" cy="578059"/>
      </dsp:txXfrm>
    </dsp:sp>
    <dsp:sp modelId="{2862D93F-6437-3D4B-82CD-2476F896EE53}">
      <dsp:nvSpPr>
        <dsp:cNvPr id="0" name=""/>
        <dsp:cNvSpPr/>
      </dsp:nvSpPr>
      <dsp:spPr>
        <a:xfrm>
          <a:off x="4154648" y="911168"/>
          <a:ext cx="234914" cy="1375971"/>
        </a:xfrm>
        <a:custGeom>
          <a:avLst/>
          <a:gdLst/>
          <a:ahLst/>
          <a:cxnLst/>
          <a:rect l="0" t="0" r="0" b="0"/>
          <a:pathLst>
            <a:path>
              <a:moveTo>
                <a:pt x="0" y="0"/>
              </a:moveTo>
              <a:lnTo>
                <a:pt x="0" y="1258598"/>
              </a:lnTo>
              <a:lnTo>
                <a:pt x="214876" y="1258598"/>
              </a:lnTo>
            </a:path>
          </a:pathLst>
        </a:custGeom>
        <a:noFill/>
        <a:ln w="9525" cap="flat" cmpd="sng" algn="ctr">
          <a:solidFill>
            <a:srgbClr val="5B9EA4">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8DE084A5-F966-7F4B-A86A-8F4F94217F94}">
      <dsp:nvSpPr>
        <dsp:cNvPr id="0" name=""/>
        <dsp:cNvSpPr/>
      </dsp:nvSpPr>
      <dsp:spPr>
        <a:xfrm>
          <a:off x="4389563" y="1980125"/>
          <a:ext cx="1896540" cy="614027"/>
        </a:xfrm>
        <a:prstGeom prst="roundRect">
          <a:avLst>
            <a:gd name="adj" fmla="val 10000"/>
          </a:avLst>
        </a:prstGeom>
        <a:solidFill>
          <a:sysClr val="window" lastClr="FFFFFF">
            <a:alpha val="90000"/>
            <a:hueOff val="0"/>
            <a:satOff val="0"/>
            <a:lumOff val="0"/>
            <a:alphaOff val="0"/>
          </a:sysClr>
        </a:solidFill>
        <a:ln w="9525" cap="flat" cmpd="sng" algn="ctr">
          <a:solidFill>
            <a:srgbClr val="324966">
              <a:hueOff val="-1369377"/>
              <a:satOff val="-4465"/>
              <a:lumOff val="16156"/>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buNone/>
          </a:pPr>
          <a:r>
            <a:rPr lang="en-US" sz="3300" kern="1200" dirty="0">
              <a:solidFill>
                <a:sysClr val="windowText" lastClr="000000">
                  <a:hueOff val="0"/>
                  <a:satOff val="0"/>
                  <a:lumOff val="0"/>
                  <a:alphaOff val="0"/>
                </a:sysClr>
              </a:solidFill>
              <a:latin typeface="Franklin Gothic Medium"/>
              <a:ea typeface="+mn-ea"/>
              <a:cs typeface="+mn-cs"/>
            </a:rPr>
            <a:t>6 months</a:t>
          </a:r>
        </a:p>
      </dsp:txBody>
      <dsp:txXfrm>
        <a:off x="4407547" y="1998109"/>
        <a:ext cx="1860572" cy="578059"/>
      </dsp:txXfrm>
    </dsp:sp>
    <dsp:sp modelId="{053DE919-D5D9-754F-A2A7-CF99A45AC3C8}">
      <dsp:nvSpPr>
        <dsp:cNvPr id="0" name=""/>
        <dsp:cNvSpPr/>
      </dsp:nvSpPr>
      <dsp:spPr>
        <a:xfrm>
          <a:off x="4154648" y="911168"/>
          <a:ext cx="234914" cy="2217464"/>
        </a:xfrm>
        <a:custGeom>
          <a:avLst/>
          <a:gdLst/>
          <a:ahLst/>
          <a:cxnLst/>
          <a:rect l="0" t="0" r="0" b="0"/>
          <a:pathLst>
            <a:path>
              <a:moveTo>
                <a:pt x="0" y="0"/>
              </a:moveTo>
              <a:lnTo>
                <a:pt x="0" y="2028310"/>
              </a:lnTo>
              <a:lnTo>
                <a:pt x="214876" y="2028310"/>
              </a:lnTo>
            </a:path>
          </a:pathLst>
        </a:custGeom>
        <a:noFill/>
        <a:ln w="9525" cap="flat" cmpd="sng" algn="ctr">
          <a:solidFill>
            <a:srgbClr val="5B9EA4">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8945310B-2A69-5844-B116-D1773E976E20}">
      <dsp:nvSpPr>
        <dsp:cNvPr id="0" name=""/>
        <dsp:cNvSpPr/>
      </dsp:nvSpPr>
      <dsp:spPr>
        <a:xfrm>
          <a:off x="4389563" y="2821618"/>
          <a:ext cx="1896540" cy="614027"/>
        </a:xfrm>
        <a:prstGeom prst="roundRect">
          <a:avLst>
            <a:gd name="adj" fmla="val 10000"/>
          </a:avLst>
        </a:prstGeom>
        <a:solidFill>
          <a:sysClr val="window" lastClr="FFFFFF">
            <a:alpha val="90000"/>
            <a:hueOff val="0"/>
            <a:satOff val="0"/>
            <a:lumOff val="0"/>
            <a:alphaOff val="0"/>
          </a:sysClr>
        </a:solidFill>
        <a:ln w="9525" cap="flat" cmpd="sng" algn="ctr">
          <a:solidFill>
            <a:srgbClr val="324966">
              <a:hueOff val="-1711721"/>
              <a:satOff val="-5581"/>
              <a:lumOff val="20195"/>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buNone/>
          </a:pPr>
          <a:r>
            <a:rPr lang="en-US" sz="3300" kern="1200" dirty="0">
              <a:solidFill>
                <a:sysClr val="windowText" lastClr="000000">
                  <a:hueOff val="0"/>
                  <a:satOff val="0"/>
                  <a:lumOff val="0"/>
                  <a:alphaOff val="0"/>
                </a:sysClr>
              </a:solidFill>
              <a:latin typeface="Franklin Gothic Medium"/>
              <a:ea typeface="+mn-ea"/>
              <a:cs typeface="+mn-cs"/>
            </a:rPr>
            <a:t>$535</a:t>
          </a:r>
        </a:p>
      </dsp:txBody>
      <dsp:txXfrm>
        <a:off x="4407547" y="2839602"/>
        <a:ext cx="1860572" cy="578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693FB-A060-EE40-B8B5-321363756B98}">
      <dsp:nvSpPr>
        <dsp:cNvPr id="0" name=""/>
        <dsp:cNvSpPr/>
      </dsp:nvSpPr>
      <dsp:spPr>
        <a:xfrm>
          <a:off x="0" y="43384"/>
          <a:ext cx="6345784" cy="817630"/>
        </a:xfrm>
        <a:prstGeom prst="roundRect">
          <a:avLst>
            <a:gd name="adj" fmla="val 10000"/>
          </a:avLst>
        </a:prstGeom>
        <a:gradFill rotWithShape="0">
          <a:gsLst>
            <a:gs pos="0">
              <a:srgbClr val="324966">
                <a:hueOff val="0"/>
                <a:satOff val="0"/>
                <a:lumOff val="0"/>
                <a:alphaOff val="0"/>
                <a:shade val="51000"/>
                <a:satMod val="130000"/>
              </a:srgbClr>
            </a:gs>
            <a:gs pos="80000">
              <a:srgbClr val="324966">
                <a:hueOff val="0"/>
                <a:satOff val="0"/>
                <a:lumOff val="0"/>
                <a:alphaOff val="0"/>
                <a:shade val="93000"/>
                <a:satMod val="130000"/>
              </a:srgbClr>
            </a:gs>
            <a:gs pos="100000">
              <a:srgbClr val="32496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buNone/>
          </a:pPr>
          <a:r>
            <a:rPr lang="en-US" sz="2200" kern="1200" dirty="0">
              <a:solidFill>
                <a:sysClr val="window" lastClr="FFFFFF"/>
              </a:solidFill>
              <a:latin typeface="Franklin Gothic Medium"/>
              <a:ea typeface="+mn-ea"/>
              <a:cs typeface="+mn-cs"/>
            </a:rPr>
            <a:t>Develop two spending plans for expenses when at home and when deployed</a:t>
          </a:r>
        </a:p>
      </dsp:txBody>
      <dsp:txXfrm>
        <a:off x="23948" y="67332"/>
        <a:ext cx="5269135" cy="769734"/>
      </dsp:txXfrm>
    </dsp:sp>
    <dsp:sp modelId="{5A0393FB-E529-6B45-BF6A-592F79682168}">
      <dsp:nvSpPr>
        <dsp:cNvPr id="0" name=""/>
        <dsp:cNvSpPr/>
      </dsp:nvSpPr>
      <dsp:spPr>
        <a:xfrm>
          <a:off x="473873" y="1073393"/>
          <a:ext cx="6345784" cy="817630"/>
        </a:xfrm>
        <a:prstGeom prst="roundRect">
          <a:avLst>
            <a:gd name="adj" fmla="val 10000"/>
          </a:avLst>
        </a:prstGeom>
        <a:gradFill rotWithShape="0">
          <a:gsLst>
            <a:gs pos="0">
              <a:srgbClr val="5B9EA4">
                <a:hueOff val="0"/>
                <a:satOff val="0"/>
                <a:lumOff val="0"/>
                <a:alphaOff val="0"/>
                <a:shade val="51000"/>
                <a:satMod val="130000"/>
              </a:srgbClr>
            </a:gs>
            <a:gs pos="80000">
              <a:srgbClr val="5B9EA4">
                <a:hueOff val="0"/>
                <a:satOff val="0"/>
                <a:lumOff val="0"/>
                <a:alphaOff val="0"/>
                <a:shade val="93000"/>
                <a:satMod val="130000"/>
              </a:srgbClr>
            </a:gs>
            <a:gs pos="100000">
              <a:srgbClr val="5B9EA4">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buNone/>
          </a:pPr>
          <a:r>
            <a:rPr lang="en-US" sz="2200" kern="1200" dirty="0">
              <a:solidFill>
                <a:sysClr val="window" lastClr="FFFFFF"/>
              </a:solidFill>
              <a:latin typeface="Franklin Gothic Medium"/>
              <a:ea typeface="+mn-ea"/>
              <a:cs typeface="+mn-cs"/>
            </a:rPr>
            <a:t>Bring all income, debts and expenses</a:t>
          </a:r>
          <a:br>
            <a:rPr lang="en-US" sz="2200" kern="1200" dirty="0">
              <a:solidFill>
                <a:sysClr val="window" lastClr="FFFFFF"/>
              </a:solidFill>
              <a:latin typeface="Franklin Gothic Medium"/>
              <a:ea typeface="+mn-ea"/>
              <a:cs typeface="+mn-cs"/>
            </a:rPr>
          </a:br>
          <a:r>
            <a:rPr lang="en-US" sz="2200" kern="1200" dirty="0">
              <a:solidFill>
                <a:sysClr val="window" lastClr="FFFFFF"/>
              </a:solidFill>
              <a:latin typeface="Franklin Gothic Medium"/>
              <a:ea typeface="+mn-ea"/>
              <a:cs typeface="+mn-cs"/>
            </a:rPr>
            <a:t>“to the table”</a:t>
          </a:r>
        </a:p>
      </dsp:txBody>
      <dsp:txXfrm>
        <a:off x="497821" y="1097341"/>
        <a:ext cx="5236156" cy="769734"/>
      </dsp:txXfrm>
    </dsp:sp>
    <dsp:sp modelId="{57CCE0D6-ECAC-A747-AC99-C8865C22AC8F}">
      <dsp:nvSpPr>
        <dsp:cNvPr id="0" name=""/>
        <dsp:cNvSpPr/>
      </dsp:nvSpPr>
      <dsp:spPr>
        <a:xfrm>
          <a:off x="947747" y="2103403"/>
          <a:ext cx="6345784" cy="817630"/>
        </a:xfrm>
        <a:prstGeom prst="roundRect">
          <a:avLst>
            <a:gd name="adj" fmla="val 10000"/>
          </a:avLst>
        </a:prstGeom>
        <a:gradFill rotWithShape="0">
          <a:gsLst>
            <a:gs pos="0">
              <a:srgbClr val="1D5B57">
                <a:hueOff val="0"/>
                <a:satOff val="0"/>
                <a:lumOff val="0"/>
                <a:alphaOff val="0"/>
                <a:shade val="51000"/>
                <a:satMod val="130000"/>
              </a:srgbClr>
            </a:gs>
            <a:gs pos="80000">
              <a:srgbClr val="1D5B57">
                <a:hueOff val="0"/>
                <a:satOff val="0"/>
                <a:lumOff val="0"/>
                <a:alphaOff val="0"/>
                <a:shade val="93000"/>
                <a:satMod val="130000"/>
              </a:srgbClr>
            </a:gs>
            <a:gs pos="100000">
              <a:srgbClr val="1D5B57">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buNone/>
          </a:pPr>
          <a:r>
            <a:rPr lang="en-US" sz="2200" kern="1200" dirty="0">
              <a:solidFill>
                <a:sysClr val="window" lastClr="FFFFFF"/>
              </a:solidFill>
              <a:latin typeface="Franklin Gothic Medium"/>
              <a:ea typeface="+mn-ea"/>
              <a:cs typeface="+mn-cs"/>
            </a:rPr>
            <a:t>Categorize short- and long-term debts</a:t>
          </a:r>
        </a:p>
      </dsp:txBody>
      <dsp:txXfrm>
        <a:off x="971695" y="2127351"/>
        <a:ext cx="5236156" cy="769734"/>
      </dsp:txXfrm>
    </dsp:sp>
    <dsp:sp modelId="{3DC840FF-6A3D-B94F-8002-A4D40C631AC7}">
      <dsp:nvSpPr>
        <dsp:cNvPr id="0" name=""/>
        <dsp:cNvSpPr/>
      </dsp:nvSpPr>
      <dsp:spPr>
        <a:xfrm>
          <a:off x="1421620" y="3133412"/>
          <a:ext cx="6345784" cy="817630"/>
        </a:xfrm>
        <a:prstGeom prst="roundRect">
          <a:avLst>
            <a:gd name="adj" fmla="val 10000"/>
          </a:avLst>
        </a:prstGeom>
        <a:gradFill rotWithShape="0">
          <a:gsLst>
            <a:gs pos="0">
              <a:srgbClr val="1B4430">
                <a:hueOff val="0"/>
                <a:satOff val="0"/>
                <a:lumOff val="0"/>
                <a:alphaOff val="0"/>
                <a:shade val="51000"/>
                <a:satMod val="130000"/>
              </a:srgbClr>
            </a:gs>
            <a:gs pos="80000">
              <a:srgbClr val="1B4430">
                <a:hueOff val="0"/>
                <a:satOff val="0"/>
                <a:lumOff val="0"/>
                <a:alphaOff val="0"/>
                <a:shade val="93000"/>
                <a:satMod val="130000"/>
              </a:srgbClr>
            </a:gs>
            <a:gs pos="100000">
              <a:srgbClr val="1B443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buNone/>
          </a:pPr>
          <a:r>
            <a:rPr lang="en-US" sz="2200" kern="1200" dirty="0">
              <a:solidFill>
                <a:sysClr val="window" lastClr="FFFFFF"/>
              </a:solidFill>
              <a:latin typeface="Franklin Gothic Medium"/>
              <a:ea typeface="+mn-ea"/>
              <a:cs typeface="+mn-cs"/>
            </a:rPr>
            <a:t>Add up all income, debts and expenses </a:t>
          </a:r>
        </a:p>
      </dsp:txBody>
      <dsp:txXfrm>
        <a:off x="1445568" y="3157360"/>
        <a:ext cx="5236156" cy="769734"/>
      </dsp:txXfrm>
    </dsp:sp>
    <dsp:sp modelId="{AE8977E2-9229-F94C-A6D1-F4ACD0FC50C0}">
      <dsp:nvSpPr>
        <dsp:cNvPr id="0" name=""/>
        <dsp:cNvSpPr/>
      </dsp:nvSpPr>
      <dsp:spPr>
        <a:xfrm>
          <a:off x="1895494" y="4163422"/>
          <a:ext cx="6345784" cy="817630"/>
        </a:xfrm>
        <a:prstGeom prst="roundRect">
          <a:avLst>
            <a:gd name="adj" fmla="val 10000"/>
          </a:avLst>
        </a:prstGeom>
        <a:gradFill rotWithShape="0">
          <a:gsLst>
            <a:gs pos="0">
              <a:srgbClr val="2F3C35">
                <a:hueOff val="0"/>
                <a:satOff val="0"/>
                <a:lumOff val="0"/>
                <a:alphaOff val="0"/>
                <a:shade val="51000"/>
                <a:satMod val="130000"/>
              </a:srgbClr>
            </a:gs>
            <a:gs pos="80000">
              <a:srgbClr val="2F3C35">
                <a:hueOff val="0"/>
                <a:satOff val="0"/>
                <a:lumOff val="0"/>
                <a:alphaOff val="0"/>
                <a:shade val="93000"/>
                <a:satMod val="130000"/>
              </a:srgbClr>
            </a:gs>
            <a:gs pos="100000">
              <a:srgbClr val="2F3C35">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buNone/>
          </a:pPr>
          <a:r>
            <a:rPr lang="en-US" sz="2200" kern="1200" dirty="0">
              <a:solidFill>
                <a:sysClr val="window" lastClr="FFFFFF"/>
              </a:solidFill>
              <a:latin typeface="Franklin Gothic Medium"/>
              <a:ea typeface="+mn-ea"/>
              <a:cs typeface="+mn-cs"/>
            </a:rPr>
            <a:t>Set up a budget</a:t>
          </a:r>
        </a:p>
      </dsp:txBody>
      <dsp:txXfrm>
        <a:off x="1919442" y="4187370"/>
        <a:ext cx="5236156" cy="769734"/>
      </dsp:txXfrm>
    </dsp:sp>
    <dsp:sp modelId="{68D729A2-57BF-C047-A588-FB0F212578AD}">
      <dsp:nvSpPr>
        <dsp:cNvPr id="0" name=""/>
        <dsp:cNvSpPr/>
      </dsp:nvSpPr>
      <dsp:spPr>
        <a:xfrm>
          <a:off x="5757925" y="660713"/>
          <a:ext cx="587859" cy="587859"/>
        </a:xfrm>
        <a:prstGeom prst="downArrow">
          <a:avLst>
            <a:gd name="adj1" fmla="val 55000"/>
            <a:gd name="adj2" fmla="val 45000"/>
          </a:avLst>
        </a:prstGeom>
        <a:solidFill>
          <a:srgbClr val="324966">
            <a:tint val="40000"/>
            <a:alpha val="90000"/>
            <a:hueOff val="0"/>
            <a:satOff val="0"/>
            <a:lumOff val="0"/>
            <a:alphaOff val="0"/>
          </a:srgbClr>
        </a:solidFill>
        <a:ln w="9525" cap="flat" cmpd="sng" algn="ctr">
          <a:solidFill>
            <a:srgbClr val="324966">
              <a:tint val="40000"/>
              <a:alpha val="9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buNone/>
          </a:pPr>
          <a:endParaRPr lang="en-US" sz="2800" kern="1200" dirty="0">
            <a:solidFill>
              <a:sysClr val="windowText" lastClr="000000">
                <a:hueOff val="0"/>
                <a:satOff val="0"/>
                <a:lumOff val="0"/>
                <a:alphaOff val="0"/>
              </a:sysClr>
            </a:solidFill>
            <a:latin typeface="Franklin Gothic Book"/>
            <a:ea typeface="+mn-ea"/>
            <a:cs typeface="+mn-cs"/>
          </a:endParaRPr>
        </a:p>
      </dsp:txBody>
      <dsp:txXfrm>
        <a:off x="5890193" y="660713"/>
        <a:ext cx="323323" cy="442364"/>
      </dsp:txXfrm>
    </dsp:sp>
    <dsp:sp modelId="{6771231C-C9B3-E345-B481-CACCA2E44CF8}">
      <dsp:nvSpPr>
        <dsp:cNvPr id="0" name=""/>
        <dsp:cNvSpPr/>
      </dsp:nvSpPr>
      <dsp:spPr>
        <a:xfrm>
          <a:off x="6231799" y="1690723"/>
          <a:ext cx="587859" cy="587859"/>
        </a:xfrm>
        <a:prstGeom prst="downArrow">
          <a:avLst>
            <a:gd name="adj1" fmla="val 55000"/>
            <a:gd name="adj2" fmla="val 45000"/>
          </a:avLst>
        </a:prstGeom>
        <a:solidFill>
          <a:srgbClr val="5B9EA4">
            <a:tint val="40000"/>
            <a:alpha val="90000"/>
            <a:hueOff val="0"/>
            <a:satOff val="0"/>
            <a:lumOff val="0"/>
            <a:alphaOff val="0"/>
          </a:srgbClr>
        </a:solidFill>
        <a:ln w="9525" cap="flat" cmpd="sng" algn="ctr">
          <a:solidFill>
            <a:srgbClr val="5B9EA4">
              <a:tint val="40000"/>
              <a:alpha val="9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buNone/>
          </a:pPr>
          <a:endParaRPr lang="en-US" sz="2800" kern="1200" dirty="0">
            <a:solidFill>
              <a:sysClr val="windowText" lastClr="000000">
                <a:hueOff val="0"/>
                <a:satOff val="0"/>
                <a:lumOff val="0"/>
                <a:alphaOff val="0"/>
              </a:sysClr>
            </a:solidFill>
            <a:latin typeface="Franklin Gothic Book"/>
            <a:ea typeface="+mn-ea"/>
            <a:cs typeface="+mn-cs"/>
          </a:endParaRPr>
        </a:p>
      </dsp:txBody>
      <dsp:txXfrm>
        <a:off x="6364067" y="1690723"/>
        <a:ext cx="323323" cy="442364"/>
      </dsp:txXfrm>
    </dsp:sp>
    <dsp:sp modelId="{B89CD0C8-9497-6E42-9962-4709F94FBB75}">
      <dsp:nvSpPr>
        <dsp:cNvPr id="0" name=""/>
        <dsp:cNvSpPr/>
      </dsp:nvSpPr>
      <dsp:spPr>
        <a:xfrm>
          <a:off x="6705672" y="2705659"/>
          <a:ext cx="587859" cy="587859"/>
        </a:xfrm>
        <a:prstGeom prst="downArrow">
          <a:avLst>
            <a:gd name="adj1" fmla="val 55000"/>
            <a:gd name="adj2" fmla="val 45000"/>
          </a:avLst>
        </a:prstGeom>
        <a:solidFill>
          <a:srgbClr val="1D5B57">
            <a:tint val="40000"/>
            <a:alpha val="90000"/>
            <a:hueOff val="0"/>
            <a:satOff val="0"/>
            <a:lumOff val="0"/>
            <a:alphaOff val="0"/>
          </a:srgbClr>
        </a:solidFill>
        <a:ln w="9525" cap="flat" cmpd="sng" algn="ctr">
          <a:solidFill>
            <a:srgbClr val="1D5B57">
              <a:tint val="40000"/>
              <a:alpha val="9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buNone/>
          </a:pPr>
          <a:endParaRPr lang="en-US" sz="2800" kern="1200" dirty="0">
            <a:solidFill>
              <a:sysClr val="windowText" lastClr="000000">
                <a:hueOff val="0"/>
                <a:satOff val="0"/>
                <a:lumOff val="0"/>
                <a:alphaOff val="0"/>
              </a:sysClr>
            </a:solidFill>
            <a:latin typeface="Franklin Gothic Book"/>
            <a:ea typeface="+mn-ea"/>
            <a:cs typeface="+mn-cs"/>
          </a:endParaRPr>
        </a:p>
      </dsp:txBody>
      <dsp:txXfrm>
        <a:off x="6837940" y="2705659"/>
        <a:ext cx="323323" cy="442364"/>
      </dsp:txXfrm>
    </dsp:sp>
    <dsp:sp modelId="{80F8906D-D5AF-A849-9FA2-BBFB9A73B1D4}">
      <dsp:nvSpPr>
        <dsp:cNvPr id="0" name=""/>
        <dsp:cNvSpPr/>
      </dsp:nvSpPr>
      <dsp:spPr>
        <a:xfrm>
          <a:off x="7179546" y="3745717"/>
          <a:ext cx="587859" cy="587859"/>
        </a:xfrm>
        <a:prstGeom prst="downArrow">
          <a:avLst>
            <a:gd name="adj1" fmla="val 55000"/>
            <a:gd name="adj2" fmla="val 45000"/>
          </a:avLst>
        </a:prstGeom>
        <a:solidFill>
          <a:srgbClr val="1B4430">
            <a:tint val="40000"/>
            <a:alpha val="90000"/>
            <a:hueOff val="0"/>
            <a:satOff val="0"/>
            <a:lumOff val="0"/>
            <a:alphaOff val="0"/>
          </a:srgbClr>
        </a:solidFill>
        <a:ln w="9525" cap="flat" cmpd="sng" algn="ctr">
          <a:solidFill>
            <a:srgbClr val="1B4430">
              <a:tint val="40000"/>
              <a:alpha val="9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buNone/>
          </a:pPr>
          <a:endParaRPr lang="en-US" sz="2800" kern="1200" dirty="0">
            <a:solidFill>
              <a:sysClr val="windowText" lastClr="000000">
                <a:hueOff val="0"/>
                <a:satOff val="0"/>
                <a:lumOff val="0"/>
                <a:alphaOff val="0"/>
              </a:sysClr>
            </a:solidFill>
            <a:latin typeface="Franklin Gothic Book"/>
            <a:ea typeface="+mn-ea"/>
            <a:cs typeface="+mn-cs"/>
          </a:endParaRPr>
        </a:p>
      </dsp:txBody>
      <dsp:txXfrm>
        <a:off x="7311814" y="3745717"/>
        <a:ext cx="323323" cy="4423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40186-C5F6-4075-9D3B-65C808CB0007}">
      <dsp:nvSpPr>
        <dsp:cNvPr id="0" name=""/>
        <dsp:cNvSpPr/>
      </dsp:nvSpPr>
      <dsp:spPr>
        <a:xfrm>
          <a:off x="87467" y="9716"/>
          <a:ext cx="7816562" cy="1043641"/>
        </a:xfrm>
        <a:prstGeom prst="roundRect">
          <a:avLst>
            <a:gd name="adj" fmla="val 10000"/>
          </a:avLst>
        </a:prstGeom>
        <a:solidFill>
          <a:srgbClr val="ADAFAA"/>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a:solidFill>
                <a:schemeClr val="tx1"/>
              </a:solidFill>
            </a:rPr>
            <a:t>1. Complete the questionnaire.</a:t>
          </a:r>
        </a:p>
      </dsp:txBody>
      <dsp:txXfrm>
        <a:off x="118034" y="40283"/>
        <a:ext cx="6690392" cy="982507"/>
      </dsp:txXfrm>
    </dsp:sp>
    <dsp:sp modelId="{C7FCCD18-F135-40E1-869D-B4B258BD6991}">
      <dsp:nvSpPr>
        <dsp:cNvPr id="0" name=""/>
        <dsp:cNvSpPr/>
      </dsp:nvSpPr>
      <dsp:spPr>
        <a:xfrm>
          <a:off x="689696" y="1217581"/>
          <a:ext cx="7816562" cy="1043641"/>
        </a:xfrm>
        <a:prstGeom prst="roundRect">
          <a:avLst>
            <a:gd name="adj" fmla="val 10000"/>
          </a:avLst>
        </a:prstGeom>
        <a:solidFill>
          <a:srgbClr val="ADAFAA"/>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a:solidFill>
                <a:schemeClr val="tx1"/>
              </a:solidFill>
            </a:rPr>
            <a:t>2. Score the questionnaire.</a:t>
          </a:r>
        </a:p>
      </dsp:txBody>
      <dsp:txXfrm>
        <a:off x="720263" y="1248148"/>
        <a:ext cx="6387364" cy="982507"/>
      </dsp:txXfrm>
    </dsp:sp>
    <dsp:sp modelId="{5CDC8CBE-A997-45FB-B224-81BD909073A7}">
      <dsp:nvSpPr>
        <dsp:cNvPr id="0" name=""/>
        <dsp:cNvSpPr/>
      </dsp:nvSpPr>
      <dsp:spPr>
        <a:xfrm>
          <a:off x="1379393" y="2435163"/>
          <a:ext cx="7816562" cy="1043641"/>
        </a:xfrm>
        <a:prstGeom prst="roundRect">
          <a:avLst>
            <a:gd name="adj" fmla="val 10000"/>
          </a:avLst>
        </a:prstGeom>
        <a:solidFill>
          <a:srgbClr val="ADAFAA"/>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a:solidFill>
                <a:schemeClr val="tx1"/>
              </a:solidFill>
            </a:rPr>
            <a:t>3. Review your score.</a:t>
          </a:r>
        </a:p>
      </dsp:txBody>
      <dsp:txXfrm>
        <a:off x="1409960" y="2465730"/>
        <a:ext cx="6387364" cy="982507"/>
      </dsp:txXfrm>
    </dsp:sp>
    <dsp:sp modelId="{880448F2-350E-4458-9312-C512B3EA2FD2}">
      <dsp:nvSpPr>
        <dsp:cNvPr id="0" name=""/>
        <dsp:cNvSpPr/>
      </dsp:nvSpPr>
      <dsp:spPr>
        <a:xfrm>
          <a:off x="7138195" y="791428"/>
          <a:ext cx="678366" cy="678366"/>
        </a:xfrm>
        <a:prstGeom prst="downArrow">
          <a:avLst>
            <a:gd name="adj1" fmla="val 55000"/>
            <a:gd name="adj2" fmla="val 45000"/>
          </a:avLst>
        </a:prstGeom>
        <a:solidFill>
          <a:srgbClr val="A09151">
            <a:alpha val="89804"/>
          </a:srgb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7290827" y="791428"/>
        <a:ext cx="373102" cy="510470"/>
      </dsp:txXfrm>
    </dsp:sp>
    <dsp:sp modelId="{92E63E71-85E8-4BE2-B076-4031F03FAA97}">
      <dsp:nvSpPr>
        <dsp:cNvPr id="0" name=""/>
        <dsp:cNvSpPr/>
      </dsp:nvSpPr>
      <dsp:spPr>
        <a:xfrm>
          <a:off x="7827892" y="2002052"/>
          <a:ext cx="678366" cy="678366"/>
        </a:xfrm>
        <a:prstGeom prst="downArrow">
          <a:avLst>
            <a:gd name="adj1" fmla="val 55000"/>
            <a:gd name="adj2" fmla="val 45000"/>
          </a:avLst>
        </a:prstGeom>
        <a:solidFill>
          <a:srgbClr val="A09151">
            <a:alpha val="90000"/>
          </a:srgb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7980524" y="2002052"/>
        <a:ext cx="373102" cy="5104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4225" tIns="47112" rIns="94225" bIns="47112"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5"/>
          </a:xfrm>
          <a:prstGeom prst="rect">
            <a:avLst/>
          </a:prstGeom>
        </p:spPr>
        <p:txBody>
          <a:bodyPr vert="horz" lIns="94225" tIns="47112" rIns="94225" bIns="47112" rtlCol="0"/>
          <a:lstStyle>
            <a:lvl1pPr algn="r">
              <a:defRPr sz="1200"/>
            </a:lvl1pPr>
          </a:lstStyle>
          <a:p>
            <a:fld id="{CE63FD99-1BC8-4C19-8C05-125BC4D5DD75}" type="datetimeFigureOut">
              <a:rPr lang="en-US" smtClean="0"/>
              <a:t>2/11/2020</a:t>
            </a:fld>
            <a:endParaRPr lang="en-US" dirty="0"/>
          </a:p>
        </p:txBody>
      </p:sp>
      <p:sp>
        <p:nvSpPr>
          <p:cNvPr id="4" name="Footer Placeholder 3"/>
          <p:cNvSpPr>
            <a:spLocks noGrp="1"/>
          </p:cNvSpPr>
          <p:nvPr>
            <p:ph type="ftr" sz="quarter" idx="2"/>
          </p:nvPr>
        </p:nvSpPr>
        <p:spPr>
          <a:xfrm>
            <a:off x="0" y="8917423"/>
            <a:ext cx="3077739" cy="471054"/>
          </a:xfrm>
          <a:prstGeom prst="rect">
            <a:avLst/>
          </a:prstGeom>
        </p:spPr>
        <p:txBody>
          <a:bodyPr vert="horz" lIns="94225" tIns="47112" rIns="94225" bIns="4711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3"/>
            <a:ext cx="3077739" cy="471054"/>
          </a:xfrm>
          <a:prstGeom prst="rect">
            <a:avLst/>
          </a:prstGeom>
        </p:spPr>
        <p:txBody>
          <a:bodyPr vert="horz" lIns="94225" tIns="47112" rIns="94225" bIns="47112" rtlCol="0" anchor="b"/>
          <a:lstStyle>
            <a:lvl1pPr algn="r">
              <a:defRPr sz="1200"/>
            </a:lvl1pPr>
          </a:lstStyle>
          <a:p>
            <a:fld id="{556092D6-6C33-456E-8110-D18B9AD7B9C4}" type="slidenum">
              <a:rPr lang="en-US" smtClean="0"/>
              <a:t>‹#›</a:t>
            </a:fld>
            <a:endParaRPr lang="en-US" dirty="0"/>
          </a:p>
        </p:txBody>
      </p:sp>
    </p:spTree>
    <p:extLst>
      <p:ext uri="{BB962C8B-B14F-4D97-AF65-F5344CB8AC3E}">
        <p14:creationId xmlns:p14="http://schemas.microsoft.com/office/powerpoint/2010/main" val="91795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4225" tIns="47112" rIns="94225" bIns="47112"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5"/>
          </a:xfrm>
          <a:prstGeom prst="rect">
            <a:avLst/>
          </a:prstGeom>
        </p:spPr>
        <p:txBody>
          <a:bodyPr vert="horz" lIns="94225" tIns="47112" rIns="94225" bIns="47112" rtlCol="0"/>
          <a:lstStyle>
            <a:lvl1pPr algn="r">
              <a:defRPr sz="1200"/>
            </a:lvl1pPr>
          </a:lstStyle>
          <a:p>
            <a:fld id="{15970286-D86C-49F1-883A-E47D6CA0AEF0}" type="datetimeFigureOut">
              <a:rPr lang="en-US" smtClean="0"/>
              <a:t>2/11/2020</a:t>
            </a:fld>
            <a:endParaRPr lang="en-US" dirty="0"/>
          </a:p>
        </p:txBody>
      </p:sp>
      <p:sp>
        <p:nvSpPr>
          <p:cNvPr id="4" name="Slide Image Placeholder 3"/>
          <p:cNvSpPr>
            <a:spLocks noGrp="1" noRot="1" noChangeAspect="1"/>
          </p:cNvSpPr>
          <p:nvPr>
            <p:ph type="sldImg" idx="2"/>
          </p:nvPr>
        </p:nvSpPr>
        <p:spPr>
          <a:xfrm>
            <a:off x="733425" y="1173163"/>
            <a:ext cx="5635625" cy="3170237"/>
          </a:xfrm>
          <a:prstGeom prst="rect">
            <a:avLst/>
          </a:prstGeom>
          <a:noFill/>
          <a:ln w="12700">
            <a:solidFill>
              <a:prstClr val="black"/>
            </a:solidFill>
          </a:ln>
        </p:spPr>
        <p:txBody>
          <a:bodyPr vert="horz" lIns="94225" tIns="47112" rIns="94225" bIns="47112"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5" tIns="47112" rIns="94225" bIns="4711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4"/>
          </a:xfrm>
          <a:prstGeom prst="rect">
            <a:avLst/>
          </a:prstGeom>
        </p:spPr>
        <p:txBody>
          <a:bodyPr vert="horz" lIns="94225" tIns="47112" rIns="94225" bIns="471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3"/>
            <a:ext cx="3077739" cy="471054"/>
          </a:xfrm>
          <a:prstGeom prst="rect">
            <a:avLst/>
          </a:prstGeom>
        </p:spPr>
        <p:txBody>
          <a:bodyPr vert="horz" lIns="94225" tIns="47112" rIns="94225" bIns="47112" rtlCol="0" anchor="b"/>
          <a:lstStyle>
            <a:lvl1pPr algn="r">
              <a:defRPr sz="1200"/>
            </a:lvl1pPr>
          </a:lstStyle>
          <a:p>
            <a:fld id="{F3009F9D-C8A0-4ADE-978E-602A0B4F64D0}" type="slidenum">
              <a:rPr lang="en-US" smtClean="0"/>
              <a:t>‹#›</a:t>
            </a:fld>
            <a:endParaRPr lang="en-US" dirty="0"/>
          </a:p>
        </p:txBody>
      </p:sp>
    </p:spTree>
    <p:extLst>
      <p:ext uri="{BB962C8B-B14F-4D97-AF65-F5344CB8AC3E}">
        <p14:creationId xmlns:p14="http://schemas.microsoft.com/office/powerpoint/2010/main" val="1746548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ricare.mil/LifeEvents/Marriag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tricare.mil/Costs/Compare"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ilitaryonesource.mil/financial-legal/tax-resource-center/tax-services-benefit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275"/>
              </a:spcAft>
            </a:pPr>
            <a:r>
              <a:rPr lang="en-US" sz="1200" dirty="0">
                <a:effectLst/>
                <a:latin typeface="Calibri" panose="020F0502020204030204" pitchFamily="34" charset="0"/>
                <a:ea typeface="Calibri" panose="020F0502020204030204" pitchFamily="34" charset="0"/>
                <a:cs typeface="DokChampa" panose="020B0604020202020204" pitchFamily="34" charset="-34"/>
              </a:rPr>
              <a:t>Lesson Introduction: </a:t>
            </a:r>
            <a:r>
              <a:rPr lang="en-US" sz="1200" b="1" dirty="0">
                <a:effectLst/>
                <a:latin typeface="Calibri" panose="020F0502020204030204" pitchFamily="34" charset="0"/>
                <a:ea typeface="Calibri" panose="020F0502020204030204" pitchFamily="34" charset="0"/>
                <a:cs typeface="DokChampa" panose="020B0604020202020204" pitchFamily="34" charset="-34"/>
              </a:rPr>
              <a:t>2 minutes.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0" marR="0">
              <a:spcBef>
                <a:spcPts val="0"/>
              </a:spcBef>
              <a:spcAft>
                <a:spcPts val="330"/>
              </a:spcAft>
            </a:pPr>
            <a:r>
              <a:rPr lang="en-US" sz="1200" dirty="0">
                <a:effectLst/>
                <a:latin typeface="Calibri" panose="020F0502020204030204" pitchFamily="34" charset="0"/>
                <a:ea typeface="Calibri" panose="020F0502020204030204" pitchFamily="34" charset="0"/>
                <a:cs typeface="DokChampa" panose="020B0604020202020204" pitchFamily="34" charset="-34"/>
              </a:rPr>
              <a:t> </a:t>
            </a:r>
          </a:p>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Introduce the lesson.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Welcome to Getting Married. </a:t>
            </a:r>
          </a:p>
          <a:p>
            <a:pPr marL="0" marR="0" indent="0">
              <a:spcBef>
                <a:spcPts val="0"/>
              </a:spcBef>
              <a:spcAft>
                <a:spcPts val="500"/>
              </a:spcAft>
            </a:pPr>
            <a:r>
              <a:rPr lang="en-US" sz="1200" dirty="0">
                <a:effectLst/>
                <a:latin typeface="Calibri" panose="020F0502020204030204" pitchFamily="34" charset="0"/>
                <a:ea typeface="Calibri" panose="020F0502020204030204" pitchFamily="34" charset="0"/>
                <a:cs typeface="DokChampa" panose="020B0604020202020204" pitchFamily="34" charset="-34"/>
              </a:rPr>
              <a:t> </a:t>
            </a:r>
          </a:p>
          <a:p>
            <a:endParaRPr lang="en-US" b="1" dirty="0"/>
          </a:p>
        </p:txBody>
      </p:sp>
      <p:sp>
        <p:nvSpPr>
          <p:cNvPr id="4" name="Slide Number Placeholder 3"/>
          <p:cNvSpPr>
            <a:spLocks noGrp="1"/>
          </p:cNvSpPr>
          <p:nvPr>
            <p:ph type="sldNum" sz="quarter" idx="10"/>
          </p:nvPr>
        </p:nvSpPr>
        <p:spPr/>
        <p:txBody>
          <a:bodyPr/>
          <a:lstStyle/>
          <a:p>
            <a:fld id="{F3009F9D-C8A0-4ADE-978E-602A0B4F64D0}" type="slidenum">
              <a:rPr lang="en-US" smtClean="0"/>
              <a:t>1</a:t>
            </a:fld>
            <a:endParaRPr lang="en-US" dirty="0"/>
          </a:p>
        </p:txBody>
      </p:sp>
    </p:spTree>
    <p:extLst>
      <p:ext uri="{BB962C8B-B14F-4D97-AF65-F5344CB8AC3E}">
        <p14:creationId xmlns:p14="http://schemas.microsoft.com/office/powerpoint/2010/main" val="3942457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Interpret the cards.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Tell participants to keep the following in mind when they interpret their cards:</a:t>
            </a:r>
          </a:p>
          <a:p>
            <a:pPr marL="628650" lvl="1" indent="-171450">
              <a:buFont typeface="Symbol" panose="05050102010706020507" pitchFamily="18" charset="2"/>
              <a:buChar char="-"/>
            </a:pPr>
            <a:r>
              <a:rPr lang="en-US" sz="1200" kern="1200" dirty="0">
                <a:solidFill>
                  <a:schemeClr val="tx1"/>
                </a:solidFill>
                <a:effectLst/>
                <a:latin typeface="+mn-lt"/>
                <a:ea typeface="+mn-ea"/>
                <a:cs typeface="+mn-cs"/>
              </a:rPr>
              <a:t>All habitudes are good.</a:t>
            </a:r>
          </a:p>
          <a:p>
            <a:pPr marL="628650" lvl="1" indent="-171450">
              <a:buFont typeface="Symbol" panose="05050102010706020507" pitchFamily="18" charset="2"/>
              <a:buChar char="-"/>
            </a:pPr>
            <a:r>
              <a:rPr lang="en-US" sz="1200" kern="1200" dirty="0">
                <a:solidFill>
                  <a:schemeClr val="tx1"/>
                </a:solidFill>
                <a:effectLst/>
                <a:latin typeface="+mn-lt"/>
                <a:ea typeface="+mn-ea"/>
                <a:cs typeface="+mn-cs"/>
              </a:rPr>
              <a:t>No combination is good or bad!</a:t>
            </a:r>
          </a:p>
          <a:p>
            <a:pPr marL="628650" lvl="1" indent="-171450">
              <a:buFont typeface="Symbol" panose="05050102010706020507" pitchFamily="18" charset="2"/>
              <a:buChar char="-"/>
            </a:pPr>
            <a:r>
              <a:rPr lang="en-US" sz="1200" kern="1200" dirty="0">
                <a:solidFill>
                  <a:schemeClr val="tx1"/>
                </a:solidFill>
                <a:effectLst/>
                <a:latin typeface="+mn-lt"/>
                <a:ea typeface="+mn-ea"/>
                <a:cs typeface="+mn-cs"/>
              </a:rPr>
              <a:t>Overusing any habitude may lead to challenges.</a:t>
            </a:r>
          </a:p>
          <a:p>
            <a:pPr marL="628650" lvl="1" indent="-171450">
              <a:buFont typeface="Symbol" panose="05050102010706020507" pitchFamily="18" charset="2"/>
              <a:buChar char="-"/>
            </a:pPr>
            <a:r>
              <a:rPr lang="en-US" sz="1200" kern="1200" dirty="0">
                <a:solidFill>
                  <a:schemeClr val="tx1"/>
                </a:solidFill>
                <a:effectLst/>
                <a:latin typeface="+mn-lt"/>
                <a:ea typeface="+mn-ea"/>
                <a:cs typeface="+mn-cs"/>
              </a:rPr>
              <a:t>Under using or not using any habitude may lead to challenges.</a:t>
            </a:r>
          </a:p>
          <a:p>
            <a:pPr marL="628650" lvl="1" indent="-171450">
              <a:buFont typeface="Symbol" panose="05050102010706020507" pitchFamily="18" charset="2"/>
              <a:buChar char="-"/>
            </a:pPr>
            <a:r>
              <a:rPr lang="en-US" sz="1200" kern="1200" dirty="0">
                <a:solidFill>
                  <a:schemeClr val="tx1"/>
                </a:solidFill>
                <a:effectLst/>
                <a:latin typeface="+mn-lt"/>
                <a:ea typeface="+mn-ea"/>
                <a:cs typeface="+mn-cs"/>
              </a:rPr>
              <a:t>The key question is: How are your Money Habitudes® working for you?</a:t>
            </a:r>
            <a:endParaRPr lang="en-US" dirty="0"/>
          </a:p>
        </p:txBody>
      </p:sp>
      <p:sp>
        <p:nvSpPr>
          <p:cNvPr id="4" name="Slide Number Placeholder 3"/>
          <p:cNvSpPr>
            <a:spLocks noGrp="1"/>
          </p:cNvSpPr>
          <p:nvPr>
            <p:ph type="sldNum" sz="quarter" idx="10"/>
          </p:nvPr>
        </p:nvSpPr>
        <p:spPr/>
        <p:txBody>
          <a:bodyPr/>
          <a:lstStyle/>
          <a:p>
            <a:fld id="{F3009F9D-C8A0-4ADE-978E-602A0B4F64D0}" type="slidenum">
              <a:rPr lang="en-US" smtClean="0"/>
              <a:t>10</a:t>
            </a:fld>
            <a:endParaRPr lang="en-US" dirty="0"/>
          </a:p>
        </p:txBody>
      </p:sp>
    </p:spTree>
    <p:extLst>
      <p:ext uri="{BB962C8B-B14F-4D97-AF65-F5344CB8AC3E}">
        <p14:creationId xmlns:p14="http://schemas.microsoft.com/office/powerpoint/2010/main" val="3721695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the following instructions for interpreting the cards:</a:t>
            </a:r>
          </a:p>
          <a:p>
            <a:pPr marL="628650" lvl="1" indent="-171450">
              <a:buFont typeface="Symbol" panose="05050102010706020507" pitchFamily="18" charset="2"/>
              <a:buChar char="-"/>
            </a:pPr>
            <a:r>
              <a:rPr lang="en-US" sz="1200" kern="1200" dirty="0">
                <a:solidFill>
                  <a:schemeClr val="tx1"/>
                </a:solidFill>
                <a:effectLst/>
                <a:latin typeface="+mn-lt"/>
                <a:ea typeface="+mn-ea"/>
                <a:cs typeface="+mn-cs"/>
              </a:rPr>
              <a:t>Focus on the “That’s me!” pile. Put aside the other two piles, but keep them in piles. </a:t>
            </a:r>
          </a:p>
          <a:p>
            <a:pPr marL="628650" lvl="1" indent="-171450">
              <a:buFont typeface="Symbol" panose="05050102010706020507" pitchFamily="18" charset="2"/>
              <a:buChar char="-"/>
            </a:pPr>
            <a:r>
              <a:rPr lang="en-US" sz="1200" kern="1200" dirty="0">
                <a:solidFill>
                  <a:schemeClr val="tx1"/>
                </a:solidFill>
                <a:effectLst/>
                <a:latin typeface="+mn-lt"/>
                <a:ea typeface="+mn-ea"/>
                <a:cs typeface="+mn-cs"/>
              </a:rPr>
              <a:t>Sort the cards in the “That’s me!” pile by the pictures on the back. Write down how many cards are in each Money Habitudes® category in your “That’s me!” pile. Write down how many there are altogether in your “That’s me!” pile.</a:t>
            </a:r>
          </a:p>
          <a:p>
            <a:endParaRPr lang="en-US" dirty="0"/>
          </a:p>
        </p:txBody>
      </p:sp>
      <p:sp>
        <p:nvSpPr>
          <p:cNvPr id="4" name="Slide Number Placeholder 3"/>
          <p:cNvSpPr>
            <a:spLocks noGrp="1"/>
          </p:cNvSpPr>
          <p:nvPr>
            <p:ph type="sldNum" sz="quarter" idx="10"/>
          </p:nvPr>
        </p:nvSpPr>
        <p:spPr/>
        <p:txBody>
          <a:bodyPr/>
          <a:lstStyle/>
          <a:p>
            <a:fld id="{F3009F9D-C8A0-4ADE-978E-602A0B4F64D0}" type="slidenum">
              <a:rPr lang="en-US" smtClean="0"/>
              <a:t>11</a:t>
            </a:fld>
            <a:endParaRPr lang="en-US" dirty="0"/>
          </a:p>
        </p:txBody>
      </p:sp>
    </p:spTree>
    <p:extLst>
      <p:ext uri="{BB962C8B-B14F-4D97-AF65-F5344CB8AC3E}">
        <p14:creationId xmlns:p14="http://schemas.microsoft.com/office/powerpoint/2010/main" val="1694843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Next, take out the yellow interpretation cards. Match the yellow cards to your “That’s me!” cards by the name and picture of the habitude on each card.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Read the yellow interpretation card for each habitude, beginning with the one that has the most cards in the “That’s me!” pile.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you’re missing a habitude, read the yellow interpretation card that describes it. Consider if there are advantages that would benefit you if you used this habitude more.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Look for patterns. Ask yourself—Which habitude do I use when I feel good? When I’m stressed, angry, or tired? When I feel proud or have regrets? What people, situations, or stressors cause me to switch to a different habitude? How do my habitudes conflict with or complement the significant people in my life?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Debrief the activity. (3 minutes)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many people had more than 20 cards in their “That’s me!” pile?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Generally this indicates that you are pulled in different directions, and even if you have good intentions, it may be hard to follow through.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Does anyone have fewer than 10 cards in their “That’s me!” pile?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typically indicates that you are very clear about what is important to you; however, it may be difficult to stay open to new ways of looking at things.</a:t>
            </a:r>
            <a:endParaRPr lang="en-US" dirty="0"/>
          </a:p>
        </p:txBody>
      </p:sp>
      <p:sp>
        <p:nvSpPr>
          <p:cNvPr id="4" name="Slide Number Placeholder 3"/>
          <p:cNvSpPr>
            <a:spLocks noGrp="1"/>
          </p:cNvSpPr>
          <p:nvPr>
            <p:ph type="sldNum" sz="quarter" idx="10"/>
          </p:nvPr>
        </p:nvSpPr>
        <p:spPr/>
        <p:txBody>
          <a:bodyPr/>
          <a:lstStyle/>
          <a:p>
            <a:fld id="{F3009F9D-C8A0-4ADE-978E-602A0B4F64D0}" type="slidenum">
              <a:rPr lang="en-US" smtClean="0"/>
              <a:t>12</a:t>
            </a:fld>
            <a:endParaRPr lang="en-US" dirty="0"/>
          </a:p>
        </p:txBody>
      </p:sp>
    </p:spTree>
    <p:extLst>
      <p:ext uri="{BB962C8B-B14F-4D97-AF65-F5344CB8AC3E}">
        <p14:creationId xmlns:p14="http://schemas.microsoft.com/office/powerpoint/2010/main" val="3297166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Explain dominant habitudes.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have 4 or more cards in any one habitude, this is a dominant habitude. That means this is your default way of thinking and behaving, especially during times of stress or high emotion.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are 9 cards for each habitude. If you have 7, 8, or 9 cards in your dominant habitude, it’s a very strong message and you’re more likely to use that habitude very consistently.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any of the following questions for discussion: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Does your dominant habitude accurately describe how you would like to handle your money?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does it change when you are upset, angry, stressed, or under pressure?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Who has more than one dominant habitude? How does that work for you?</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Who has a missing habitude? What are they?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can you use your understanding of your habitudes and triggers to help you reach your financial goals?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Transition to the next topic.</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Good money management is a mix of information, skills, and confidence. If you want to make wise choices, have financial stability, and successfully prepare for your financial future, consider your Money Habitudes® results to help you determine how to focus and take the path to success.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Now we will brainstorm the characteristics of a financially fit Marine. </a:t>
            </a:r>
          </a:p>
          <a:p>
            <a:endParaRPr lang="en-US" dirty="0"/>
          </a:p>
        </p:txBody>
      </p:sp>
      <p:sp>
        <p:nvSpPr>
          <p:cNvPr id="4" name="Slide Number Placeholder 3"/>
          <p:cNvSpPr>
            <a:spLocks noGrp="1"/>
          </p:cNvSpPr>
          <p:nvPr>
            <p:ph type="sldNum" sz="quarter" idx="10"/>
          </p:nvPr>
        </p:nvSpPr>
        <p:spPr/>
        <p:txBody>
          <a:bodyPr/>
          <a:lstStyle/>
          <a:p>
            <a:fld id="{F3009F9D-C8A0-4ADE-978E-602A0B4F64D0}" type="slidenum">
              <a:rPr lang="en-US" smtClean="0"/>
              <a:t>13</a:t>
            </a:fld>
            <a:endParaRPr lang="en-US" dirty="0"/>
          </a:p>
        </p:txBody>
      </p:sp>
    </p:spTree>
    <p:extLst>
      <p:ext uri="{BB962C8B-B14F-4D97-AF65-F5344CB8AC3E}">
        <p14:creationId xmlns:p14="http://schemas.microsoft.com/office/powerpoint/2010/main" val="2206553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330"/>
              </a:spcAft>
            </a:pPr>
            <a:r>
              <a:rPr lang="en-US" sz="1200" dirty="0">
                <a:effectLst/>
                <a:latin typeface="Calibri" panose="020F0502020204030204" pitchFamily="34" charset="0"/>
                <a:ea typeface="Calibri" panose="020F0502020204030204" pitchFamily="34" charset="0"/>
                <a:cs typeface="DokChampa" panose="020B0604020202020204" pitchFamily="34" charset="-34"/>
              </a:rPr>
              <a:t>Financial Benefits and Considerations: </a:t>
            </a:r>
            <a:r>
              <a:rPr lang="en-US" sz="1200" b="1" dirty="0">
                <a:effectLst/>
                <a:latin typeface="Calibri" panose="020F0502020204030204" pitchFamily="34" charset="0"/>
                <a:ea typeface="Calibri" panose="020F0502020204030204" pitchFamily="34" charset="0"/>
                <a:cs typeface="DokChampa" panose="020B0604020202020204" pitchFamily="34" charset="-34"/>
              </a:rPr>
              <a:t>5 minutes.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endParaRPr lang="en-US" dirty="0"/>
          </a:p>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Discuss some of the financial benefits that are available to Marines after marriage.</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Military members who decide to get married while on active duty have many benefits available to them and their new family members (who MUST be registered dependents in DEERS):</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Increased Basic Allowance for Housing (BAH) and additional housing options, such as military housing units that may be available.</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Health insurance that will cover the spouse and children. A variety of spouse and family health care options exist in TRICARE and sometimes you may have to pay a portion of the cost for a health service or prescription. You have 90 days from the date of your marriage to update your TRICARE plan—to add your spouse, who must be in DEERS (as of 2019). As mentioned already there are several options, and the best place to learn about them is on the TRICARE website at: </a:t>
            </a:r>
            <a:r>
              <a:rPr lang="en-US" sz="1200" u="sng" dirty="0">
                <a:solidFill>
                  <a:srgbClr val="0000FF"/>
                </a:solidFill>
                <a:effectLst/>
                <a:latin typeface="Calibri" panose="020F0502020204030204" pitchFamily="34" charset="0"/>
                <a:ea typeface="Calibri" panose="020F0502020204030204" pitchFamily="34" charset="0"/>
                <a:cs typeface="DokChampa" panose="020B0604020202020204" pitchFamily="34" charset="-34"/>
                <a:hlinkClick r:id="rId3">
                  <a:extLst>
                    <a:ext uri="{A12FA001-AC4F-418D-AE19-62706E023703}">
                      <ahyp:hlinkClr xmlns="" xmlns:ahyp="http://schemas.microsoft.com/office/drawing/2018/hyperlinkcolor" val="tx"/>
                    </a:ext>
                  </a:extLst>
                </a:hlinkClick>
              </a:rPr>
              <a:t>https://tricare.mil/LifeEvents/Marriage</a:t>
            </a:r>
            <a:r>
              <a:rPr lang="en-US" sz="1200" dirty="0">
                <a:effectLst/>
                <a:latin typeface="Calibri" panose="020F0502020204030204" pitchFamily="34" charset="0"/>
                <a:ea typeface="Calibri" panose="020F0502020204030204" pitchFamily="34" charset="0"/>
                <a:cs typeface="DokChampa" panose="020B0604020202020204" pitchFamily="34" charset="-34"/>
              </a:rPr>
              <a:t>). The TRICARE Compare Cost Tool can help. Find it at: </a:t>
            </a:r>
            <a:r>
              <a:rPr lang="en-US" sz="1200" u="sng" dirty="0">
                <a:solidFill>
                  <a:srgbClr val="0000FF"/>
                </a:solidFill>
                <a:effectLst/>
                <a:latin typeface="Calibri" panose="020F0502020204030204" pitchFamily="34" charset="0"/>
                <a:ea typeface="Calibri" panose="020F0502020204030204" pitchFamily="34" charset="0"/>
                <a:cs typeface="DokChampa" panose="020B0604020202020204" pitchFamily="34" charset="-34"/>
                <a:hlinkClick r:id="rId4">
                  <a:extLst>
                    <a:ext uri="{A12FA001-AC4F-418D-AE19-62706E023703}">
                      <ahyp:hlinkClr xmlns="" xmlns:ahyp="http://schemas.microsoft.com/office/drawing/2018/hyperlinkcolor" val="tx"/>
                    </a:ext>
                  </a:extLst>
                </a:hlinkClick>
              </a:rPr>
              <a:t>https://tricare.mil/Costs/Compare</a:t>
            </a:r>
            <a:r>
              <a:rPr lang="en-US" sz="1200" dirty="0">
                <a:effectLst/>
                <a:latin typeface="Calibri" panose="020F0502020204030204" pitchFamily="34" charset="0"/>
                <a:ea typeface="Calibri" panose="020F0502020204030204" pitchFamily="34" charset="0"/>
                <a:cs typeface="DokChampa" panose="020B0604020202020204" pitchFamily="34" charset="-34"/>
              </a:rPr>
              <a:t>)Family separation allowance, which helps to financially compensate for spouses being away from the family due to deployment.</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Relocation reimbursement for the cost of moving spouses and children during a permanent change of station (PCS).</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Department of Veterans Affairs (VA) home loans, which allow for zero money down to buy a home. (This program is also available to non-married Service members.)</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Unemployment compensation for trailing spouses. More than half of states now provide unemployment compensation to military spouses who, because of military transfers, must leave their jobs.</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Educational benefits that extend to spouses and children of Marines. Military spouses have access to programs, grants, and scholarships that can help pay for education and credentialing. If you or your spouse are interested in pursuing your education, check them out. To learn more, reach out to the Family Member Employment Assistance Program (FMEAP) or Voluntary Education staff at your installation.</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Free military air travel based on availability.</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Commissary and Military Exchange privileges, which allow military families to save up to 30 percent and shop tax-free.</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The Marines also have many free resources listed on the MCCS website. These include everything from advisors in finances to military spouse employment and more. These free resources can help your family save money.</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Savings in all these areas can add up quickly. The financial benefits to being married in the military are considerable and should be taken advantage of by Marines and their families.</a:t>
            </a:r>
          </a:p>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Ask:</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What other benefits can you think of?</a:t>
            </a:r>
          </a:p>
          <a:p>
            <a:pPr marL="685800" marR="0" lvl="1" indent="0">
              <a:spcBef>
                <a:spcPts val="0"/>
              </a:spcBef>
              <a:spcAft>
                <a:spcPts val="500"/>
              </a:spcAft>
            </a:pPr>
            <a:r>
              <a:rPr lang="en-US" sz="1200" i="1" dirty="0">
                <a:effectLst/>
                <a:latin typeface="Calibri" panose="020F0502020204030204" pitchFamily="34" charset="0"/>
                <a:ea typeface="Calibri" panose="020F0502020204030204" pitchFamily="34" charset="0"/>
                <a:cs typeface="DokChampa" panose="020B0604020202020204" pitchFamily="34" charset="-34"/>
              </a:rPr>
              <a:t>Answers will vary.</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14</a:t>
            </a:fld>
            <a:endParaRPr lang="en-US" dirty="0"/>
          </a:p>
        </p:txBody>
      </p:sp>
    </p:spTree>
    <p:extLst>
      <p:ext uri="{BB962C8B-B14F-4D97-AF65-F5344CB8AC3E}">
        <p14:creationId xmlns:p14="http://schemas.microsoft.com/office/powerpoint/2010/main" val="1006456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Discuss financial consideration that they should also address.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Along with benefits, there are also special considerations that you should address.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Review your estate planning.</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After marriage, your SGLI and TSP beneficiary defaults to your spouse. If you want it to be different (for example, your spouse gets half and your parents half) you will need to change your designation.</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If you have a Power of Attorney, you may now want to change it to your spouse. If you do not have </a:t>
            </a:r>
            <a:r>
              <a:rPr lang="en-US" sz="1200" dirty="0" smtClean="0">
                <a:effectLst/>
                <a:latin typeface="Calibri" panose="020F0502020204030204" pitchFamily="34" charset="0"/>
                <a:ea typeface="Calibri" panose="020F0502020204030204" pitchFamily="34" charset="0"/>
                <a:cs typeface="DokChampa" panose="020B0604020202020204" pitchFamily="34" charset="-34"/>
              </a:rPr>
              <a:t>a Power </a:t>
            </a:r>
            <a:r>
              <a:rPr lang="en-US" sz="1200" dirty="0">
                <a:effectLst/>
                <a:latin typeface="Calibri" panose="020F0502020204030204" pitchFamily="34" charset="0"/>
                <a:ea typeface="Calibri" panose="020F0502020204030204" pitchFamily="34" charset="0"/>
                <a:cs typeface="DokChampa" panose="020B0604020202020204" pitchFamily="34" charset="-34"/>
              </a:rPr>
              <a:t>of Attorney, you should set it up now. Base Legal can help with this.</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You should also review other important documents such as your will and your “living will” or Advanced Medical Directive (AMD). Make you are up-to-date and comfortable with your designated decision-makers.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Review your tax situation.</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After marriage, your tax status will change. You will have the option to file as “Married filing jointly” or “Married filing separately.” </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Often, married couples get a tax break when “married filing jointly” but VITA and MilitaryOneSource’s Military Tax Consultants (</a:t>
            </a:r>
            <a:r>
              <a:rPr lang="en-US" sz="1200" u="sng" dirty="0">
                <a:solidFill>
                  <a:srgbClr val="0000FF"/>
                </a:solidFill>
                <a:effectLst/>
                <a:latin typeface="Calibri" panose="020F0502020204030204" pitchFamily="34" charset="0"/>
                <a:ea typeface="Calibri" panose="020F0502020204030204" pitchFamily="34" charset="0"/>
                <a:cs typeface="DokChampa" panose="020B0604020202020204" pitchFamily="34" charset="-34"/>
                <a:hlinkClick r:id="rId3">
                  <a:extLst>
                    <a:ext uri="{A12FA001-AC4F-418D-AE19-62706E023703}">
                      <ahyp:hlinkClr xmlns="" xmlns:ahyp="http://schemas.microsoft.com/office/drawing/2018/hyperlinkcolor" val="tx"/>
                    </a:ext>
                  </a:extLst>
                </a:hlinkClick>
              </a:rPr>
              <a:t>https://www.militaryonesource.mil/financial-legal/tax-resource-center/tax-services-benefits</a:t>
            </a:r>
            <a:r>
              <a:rPr lang="en-US" sz="1200" dirty="0">
                <a:effectLst/>
                <a:latin typeface="Calibri" panose="020F0502020204030204" pitchFamily="34" charset="0"/>
                <a:ea typeface="Calibri" panose="020F0502020204030204" pitchFamily="34" charset="0"/>
                <a:cs typeface="DokChampa" panose="020B0604020202020204" pitchFamily="34" charset="-34"/>
              </a:rPr>
              <a:t>) can help you decide what is best for you; PFMs are not tax advisors.</a:t>
            </a:r>
          </a:p>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Transition to the next topic.</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Now let’s talk about briefly about financial obligations if you marry a non-U.S. citizen.</a:t>
            </a:r>
          </a:p>
          <a:p>
            <a:pPr marL="800100" marR="0" lvl="1"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15</a:t>
            </a:fld>
            <a:endParaRPr lang="en-US" dirty="0"/>
          </a:p>
        </p:txBody>
      </p:sp>
    </p:spTree>
    <p:extLst>
      <p:ext uri="{BB962C8B-B14F-4D97-AF65-F5344CB8AC3E}">
        <p14:creationId xmlns:p14="http://schemas.microsoft.com/office/powerpoint/2010/main" val="447335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330"/>
              </a:spcAft>
            </a:pPr>
            <a:r>
              <a:rPr lang="en-US" sz="1200" dirty="0">
                <a:effectLst/>
                <a:latin typeface="Calibri" panose="020F0502020204030204" pitchFamily="34" charset="0"/>
                <a:ea typeface="Calibri" panose="020F0502020204030204" pitchFamily="34" charset="0"/>
                <a:cs typeface="DokChampa" panose="020B0604020202020204" pitchFamily="34" charset="-34"/>
              </a:rPr>
              <a:t>Marrying a Non-U.S. Citizen: </a:t>
            </a:r>
            <a:r>
              <a:rPr lang="en-US" sz="1200" b="1" dirty="0">
                <a:effectLst/>
                <a:latin typeface="Calibri" panose="020F0502020204030204" pitchFamily="34" charset="0"/>
                <a:ea typeface="Calibri" panose="020F0502020204030204" pitchFamily="34" charset="0"/>
                <a:cs typeface="DokChampa" panose="020B0604020202020204" pitchFamily="34" charset="-34"/>
              </a:rPr>
              <a:t>3 minutes. (Optional)</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0" marR="0">
              <a:spcBef>
                <a:spcPts val="0"/>
              </a:spcBef>
              <a:spcAft>
                <a:spcPts val="330"/>
              </a:spcAft>
            </a:pPr>
            <a:r>
              <a:rPr lang="en-US" sz="1200" b="1" u="sng" dirty="0">
                <a:effectLst/>
                <a:latin typeface="Calibri" panose="020F0502020204030204" pitchFamily="34" charset="0"/>
                <a:ea typeface="Calibri" panose="020F0502020204030204" pitchFamily="34" charset="0"/>
                <a:cs typeface="DokChampa" panose="020B0604020202020204" pitchFamily="34" charset="-34"/>
              </a:rPr>
              <a:t>Instructor Note</a:t>
            </a:r>
            <a:r>
              <a:rPr lang="en-US" sz="1200" b="1" dirty="0">
                <a:effectLst/>
                <a:latin typeface="Calibri" panose="020F0502020204030204" pitchFamily="34" charset="0"/>
                <a:ea typeface="Calibri" panose="020F0502020204030204" pitchFamily="34" charset="0"/>
                <a:cs typeface="DokChampa" panose="020B0604020202020204" pitchFamily="34" charset="-34"/>
              </a:rPr>
              <a:t>: </a:t>
            </a:r>
            <a:r>
              <a:rPr lang="en-US" sz="1200" dirty="0">
                <a:effectLst/>
                <a:latin typeface="Calibri" panose="020F0502020204030204" pitchFamily="34" charset="0"/>
                <a:ea typeface="Calibri" panose="020F0502020204030204" pitchFamily="34" charset="0"/>
                <a:cs typeface="DokChampa" panose="020B0604020202020204" pitchFamily="34" charset="-34"/>
              </a:rPr>
              <a:t> </a:t>
            </a:r>
            <a:r>
              <a:rPr lang="en-US" sz="1200" dirty="0" smtClean="0">
                <a:effectLst/>
                <a:latin typeface="Calibri" panose="020F0502020204030204" pitchFamily="34" charset="0"/>
                <a:ea typeface="Calibri" panose="020F0502020204030204" pitchFamily="34" charset="0"/>
                <a:cs typeface="DokChampa" panose="020B0604020202020204" pitchFamily="34" charset="-34"/>
              </a:rPr>
              <a:t>Use </a:t>
            </a:r>
            <a:r>
              <a:rPr lang="en-US" sz="1200" dirty="0">
                <a:effectLst/>
                <a:latin typeface="Calibri" panose="020F0502020204030204" pitchFamily="34" charset="0"/>
                <a:ea typeface="Calibri" panose="020F0502020204030204" pitchFamily="34" charset="0"/>
                <a:cs typeface="DokChampa" panose="020B0604020202020204" pitchFamily="34" charset="-34"/>
              </a:rPr>
              <a:t>if any course participants are married or getting married to a person who is not a U.S. citizen. If not, then skip this section. If so, ensure it is covered.</a:t>
            </a:r>
          </a:p>
          <a:p>
            <a:endParaRPr lang="en-US" dirty="0"/>
          </a:p>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Introduce the topic.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Many Service members find and fall in love with people who were not born in the United </a:t>
            </a:r>
            <a:r>
              <a:rPr lang="en-US" sz="1200" dirty="0" smtClean="0">
                <a:effectLst/>
                <a:latin typeface="Calibri" panose="020F0502020204030204" pitchFamily="34" charset="0"/>
                <a:ea typeface="Calibri" panose="020F0502020204030204" pitchFamily="34" charset="0"/>
                <a:cs typeface="DokChampa" panose="020B0604020202020204" pitchFamily="34" charset="-34"/>
              </a:rPr>
              <a:t>States and are not U.S. citizens. </a:t>
            </a:r>
            <a:r>
              <a:rPr lang="en-US" sz="1200" dirty="0">
                <a:effectLst/>
                <a:latin typeface="Calibri" panose="020F0502020204030204" pitchFamily="34" charset="0"/>
                <a:ea typeface="Calibri" panose="020F0502020204030204" pitchFamily="34" charset="0"/>
                <a:cs typeface="DokChampa" panose="020B0604020202020204" pitchFamily="34" charset="-34"/>
              </a:rPr>
              <a:t>This situation brings its own set of financial obligations that need to be taken into consideration.</a:t>
            </a:r>
          </a:p>
          <a:p>
            <a:pPr marL="342900" marR="0" lvl="0" indent="-342900">
              <a:spcBef>
                <a:spcPts val="0"/>
              </a:spcBef>
              <a:spcAft>
                <a:spcPts val="5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DokChampa" panose="020B0604020202020204" pitchFamily="34" charset="-34"/>
              </a:rPr>
              <a:t>If not yet married:</a:t>
            </a:r>
            <a:r>
              <a:rPr lang="en-US" sz="1200" dirty="0">
                <a:effectLst/>
                <a:latin typeface="Calibri" panose="020F0502020204030204" pitchFamily="34" charset="0"/>
                <a:ea typeface="Calibri" panose="020F0502020204030204" pitchFamily="34" charset="0"/>
                <a:cs typeface="DokChampa" panose="020B0604020202020204" pitchFamily="34" charset="-34"/>
              </a:rPr>
              <a:t> Immigration laws require time and money to get your new spouse into the United States. Planning ahead can make traveling with your new spouse allowable in a shorter period of time. If you choose to bring your fiancé/fiancée to the United States to get married, you will have to fill out Form I-129F (Petition for Alien Fiancé[e]) six months before your travel date; it has a $535 filing fee (as of 2018).</a:t>
            </a:r>
          </a:p>
          <a:p>
            <a:pPr marL="342900" marR="0" lvl="0" indent="-342900">
              <a:spcBef>
                <a:spcPts val="0"/>
              </a:spcBef>
              <a:spcAft>
                <a:spcPts val="5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DokChampa" panose="020B0604020202020204" pitchFamily="34" charset="-34"/>
              </a:rPr>
              <a:t>If you are already married:</a:t>
            </a:r>
            <a:r>
              <a:rPr lang="en-US" sz="1200" dirty="0">
                <a:effectLst/>
                <a:latin typeface="Calibri" panose="020F0502020204030204" pitchFamily="34" charset="0"/>
                <a:ea typeface="Calibri" panose="020F0502020204030204" pitchFamily="34" charset="0"/>
                <a:cs typeface="DokChampa" panose="020B0604020202020204" pitchFamily="34" charset="-34"/>
              </a:rPr>
              <a:t> You will need to submit an I-130 (Petition for Alien Relative) six months before traveling to the U.S., and it will cost $535 (as of 2018).</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This is just the beginning when it comes to the immigration process, which is complicated and lengthy. So, do your research first and plan!</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U.S. Citizenship and Immigration Services (USCIS), has established a toll-free military help line, 877-CIS-4MIL (877-247-4645), TTY (800) 877-8339 and e-mail address at militaryinfo@uscis.dhs.gov exclusively for current members of the military and their families as well as veterans. Further information can be found by using this free resource.</a:t>
            </a:r>
          </a:p>
          <a:p>
            <a:pPr marL="0" marR="0">
              <a:spcBef>
                <a:spcPts val="0"/>
              </a:spcBef>
              <a:spcAft>
                <a:spcPts val="275"/>
              </a:spcAft>
            </a:pPr>
            <a:endParaRPr lang="en-US" sz="1200" b="1" dirty="0">
              <a:effectLst/>
              <a:latin typeface="Calibri" panose="020F0502020204030204" pitchFamily="34" charset="0"/>
              <a:ea typeface="Calibri" panose="020F0502020204030204" pitchFamily="34" charset="0"/>
              <a:cs typeface="DokChampa" panose="020B0604020202020204" pitchFamily="34" charset="-34"/>
            </a:endParaRPr>
          </a:p>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Transition to the next topic.</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Now let’s look at the developing a budget or spending plan that works for both of you.</a:t>
            </a:r>
          </a:p>
          <a:p>
            <a:endParaRPr lang="en-US" sz="1200" dirty="0">
              <a:effectLst/>
              <a:latin typeface="Calibri" panose="020F0502020204030204" pitchFamily="34" charset="0"/>
              <a:cs typeface="DokChampa" panose="020B0604020202020204" pitchFamily="34" charset="-34"/>
            </a:endParaRP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16</a:t>
            </a:fld>
            <a:endParaRPr lang="en-US" dirty="0"/>
          </a:p>
        </p:txBody>
      </p:sp>
    </p:spTree>
    <p:extLst>
      <p:ext uri="{BB962C8B-B14F-4D97-AF65-F5344CB8AC3E}">
        <p14:creationId xmlns:p14="http://schemas.microsoft.com/office/powerpoint/2010/main" val="1184954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330"/>
              </a:spcAft>
            </a:pPr>
            <a:r>
              <a:rPr lang="en-US" sz="1200" dirty="0">
                <a:effectLst/>
                <a:latin typeface="Calibri" panose="020F0502020204030204" pitchFamily="34" charset="0"/>
                <a:ea typeface="Calibri" panose="020F0502020204030204" pitchFamily="34" charset="0"/>
                <a:cs typeface="DokChampa" panose="020B0604020202020204" pitchFamily="34" charset="-34"/>
              </a:rPr>
              <a:t>Developing a Spending Plan: </a:t>
            </a:r>
            <a:r>
              <a:rPr lang="en-US" sz="1200" b="1" dirty="0">
                <a:effectLst/>
                <a:latin typeface="Calibri" panose="020F0502020204030204" pitchFamily="34" charset="0"/>
                <a:ea typeface="Calibri" panose="020F0502020204030204" pitchFamily="34" charset="0"/>
                <a:cs typeface="DokChampa" panose="020B0604020202020204" pitchFamily="34" charset="-34"/>
              </a:rPr>
              <a:t>10 minutes.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Introduce the topic.</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Military couples should consider developing a spending plan as soon as possible. It is best to develop two separate spending plans. One spending plan to cover expenses while the military spouse is at home and one for when the spouse is </a:t>
            </a:r>
            <a:r>
              <a:rPr lang="en-US" sz="1200" dirty="0" smtClean="0">
                <a:effectLst/>
                <a:latin typeface="Calibri" panose="020F0502020204030204" pitchFamily="34" charset="0"/>
                <a:ea typeface="Calibri" panose="020F0502020204030204" pitchFamily="34" charset="0"/>
                <a:cs typeface="DokChampa" panose="020B0604020202020204" pitchFamily="34" charset="-34"/>
              </a:rPr>
              <a:t>deployed (but let’s start</a:t>
            </a:r>
            <a:r>
              <a:rPr lang="en-US" sz="1200" baseline="0" dirty="0" smtClean="0">
                <a:effectLst/>
                <a:latin typeface="Calibri" panose="020F0502020204030204" pitchFamily="34" charset="0"/>
                <a:ea typeface="Calibri" panose="020F0502020204030204" pitchFamily="34" charset="0"/>
                <a:cs typeface="DokChampa" panose="020B0604020202020204" pitchFamily="34" charset="-34"/>
              </a:rPr>
              <a:t> with just one)</a:t>
            </a:r>
            <a:r>
              <a:rPr lang="en-US" sz="1200" dirty="0" smtClean="0">
                <a:effectLst/>
                <a:latin typeface="Calibri" panose="020F0502020204030204" pitchFamily="34" charset="0"/>
                <a:ea typeface="Calibri" panose="020F0502020204030204" pitchFamily="34" charset="0"/>
                <a:cs typeface="DokChampa" panose="020B0604020202020204" pitchFamily="34" charset="-34"/>
              </a:rPr>
              <a:t>.</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endParaRPr lang="en-US" dirty="0"/>
          </a:p>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Ask:</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Why is a spending plan important when getting married?</a:t>
            </a:r>
          </a:p>
          <a:p>
            <a:pPr marL="228600" marR="0" lvl="0" indent="0">
              <a:spcBef>
                <a:spcPts val="0"/>
              </a:spcBef>
              <a:spcAft>
                <a:spcPts val="500"/>
              </a:spcAft>
            </a:pPr>
            <a:r>
              <a:rPr lang="en-US" sz="1200" i="1" dirty="0">
                <a:effectLst/>
                <a:latin typeface="Calibri" panose="020F0502020204030204" pitchFamily="34" charset="0"/>
                <a:ea typeface="Calibri" panose="020F0502020204030204" pitchFamily="34" charset="0"/>
                <a:cs typeface="DokChampa" panose="020B0604020202020204" pitchFamily="34" charset="-34"/>
              </a:rPr>
              <a:t>Possible responses include:</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r>
              <a:rPr lang="en-US" sz="1200" i="1" dirty="0">
                <a:effectLst/>
                <a:latin typeface="Calibri" panose="020F0502020204030204" pitchFamily="34" charset="0"/>
                <a:ea typeface="Calibri" panose="020F0502020204030204" pitchFamily="34" charset="0"/>
                <a:cs typeface="DokChampa" panose="020B0604020202020204" pitchFamily="34" charset="-34"/>
              </a:rPr>
              <a:t>Your income may change</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r>
              <a:rPr lang="en-US" sz="1200" i="1" dirty="0">
                <a:effectLst/>
                <a:latin typeface="Calibri" panose="020F0502020204030204" pitchFamily="34" charset="0"/>
                <a:ea typeface="Calibri" panose="020F0502020204030204" pitchFamily="34" charset="0"/>
                <a:cs typeface="DokChampa" panose="020B0604020202020204" pitchFamily="34" charset="-34"/>
              </a:rPr>
              <a:t>Your expenses will change</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r>
              <a:rPr lang="en-US" sz="1200" i="1" dirty="0">
                <a:effectLst/>
                <a:latin typeface="Calibri" panose="020F0502020204030204" pitchFamily="34" charset="0"/>
                <a:ea typeface="Calibri" panose="020F0502020204030204" pitchFamily="34" charset="0"/>
                <a:cs typeface="DokChampa" panose="020B0604020202020204" pitchFamily="34" charset="-34"/>
              </a:rPr>
              <a:t>One or both you may be bringing debt into the relationship</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r>
              <a:rPr lang="en-US" sz="1200" i="1" dirty="0">
                <a:effectLst/>
                <a:latin typeface="Calibri" panose="020F0502020204030204" pitchFamily="34" charset="0"/>
                <a:ea typeface="Calibri" panose="020F0502020204030204" pitchFamily="34" charset="0"/>
                <a:cs typeface="DokChampa" panose="020B0604020202020204" pitchFamily="34" charset="-34"/>
              </a:rPr>
              <a:t>Financial goals now need to reflect goals as a couple and not as an </a:t>
            </a:r>
            <a:r>
              <a:rPr lang="en-US" sz="1200" i="1" dirty="0" smtClean="0">
                <a:effectLst/>
                <a:latin typeface="Calibri" panose="020F0502020204030204" pitchFamily="34" charset="0"/>
                <a:ea typeface="Calibri" panose="020F0502020204030204" pitchFamily="34" charset="0"/>
                <a:cs typeface="DokChampa" panose="020B0604020202020204" pitchFamily="34" charset="-34"/>
              </a:rPr>
              <a:t>individual</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r>
              <a:rPr lang="en-US" sz="1200" i="1" dirty="0">
                <a:effectLst/>
                <a:latin typeface="Calibri" panose="020F0502020204030204" pitchFamily="34" charset="0"/>
                <a:ea typeface="Calibri" panose="020F0502020204030204" pitchFamily="34" charset="0"/>
                <a:cs typeface="DokChampa" panose="020B0604020202020204" pitchFamily="34" charset="-34"/>
              </a:rPr>
              <a:t>Building a spending plan can help you discuss financial issues that may be </a:t>
            </a:r>
            <a:r>
              <a:rPr lang="en-US" sz="1200" i="1" dirty="0" smtClean="0">
                <a:effectLst/>
                <a:latin typeface="Calibri" panose="020F0502020204030204" pitchFamily="34" charset="0"/>
                <a:ea typeface="Calibri" panose="020F0502020204030204" pitchFamily="34" charset="0"/>
                <a:cs typeface="DokChampa" panose="020B0604020202020204" pitchFamily="34" charset="-34"/>
              </a:rPr>
              <a:t>uncomfortable</a:t>
            </a:r>
            <a:endParaRPr lang="en-US" sz="1200" i="1" dirty="0">
              <a:effectLst/>
              <a:latin typeface="Calibri" panose="020F0502020204030204" pitchFamily="34" charset="0"/>
              <a:ea typeface="Calibri" panose="020F0502020204030204" pitchFamily="34" charset="0"/>
              <a:cs typeface="DokChampa" panose="020B0604020202020204" pitchFamily="34" charset="-34"/>
            </a:endParaRPr>
          </a:p>
          <a:p>
            <a:pPr marL="0" marR="0">
              <a:spcBef>
                <a:spcPts val="0"/>
              </a:spcBef>
              <a:spcAft>
                <a:spcPts val="275"/>
              </a:spcAft>
            </a:pPr>
            <a:endParaRPr lang="en-US" sz="1200" b="1" dirty="0">
              <a:effectLst/>
              <a:latin typeface="Calibri" panose="020F0502020204030204" pitchFamily="34" charset="0"/>
              <a:ea typeface="Calibri" panose="020F0502020204030204" pitchFamily="34" charset="0"/>
              <a:cs typeface="DokChampa" panose="020B0604020202020204" pitchFamily="34" charset="-34"/>
            </a:endParaRPr>
          </a:p>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Expand upon the topic.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Salaries often vary substantially when the Marine is deployed, so partners need to agree on how this extra money is going to be spent, or whether it will be saved, used to pay down debt, invested, or even used to purchase something special for the family. These are important topics to be discussed during the spending plan process.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This section will provide only a brief overview on spending plans. </a:t>
            </a:r>
            <a:r>
              <a:rPr lang="en-US" sz="1200" b="1" dirty="0">
                <a:effectLst/>
                <a:latin typeface="Calibri" panose="020F0502020204030204" pitchFamily="34" charset="0"/>
                <a:ea typeface="Calibri" panose="020F0502020204030204" pitchFamily="34" charset="0"/>
                <a:cs typeface="DokChampa" panose="020B0604020202020204" pitchFamily="34" charset="-34"/>
              </a:rPr>
              <a:t>The PFM curriculum offers a course specifically on creating a spending plan. I recommend you take that course or set up an appointment with me or another PFM, to work together on creating your spending plan.</a:t>
            </a:r>
            <a:r>
              <a:rPr lang="en-US" sz="1200" dirty="0">
                <a:effectLst/>
                <a:latin typeface="Calibri" panose="020F0502020204030204" pitchFamily="34" charset="0"/>
                <a:ea typeface="Calibri" panose="020F0502020204030204" pitchFamily="34" charset="0"/>
                <a:cs typeface="DokChampa" panose="020B0604020202020204" pitchFamily="34" charset="-34"/>
              </a:rPr>
              <a:t>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When creating your spending plan, you should bring all income and debts to the table: The best way to start talking about your budget is to bring all your “cards to the table.” This means everything. Bring your most recent pay stubs, leave and earnings statements, as well as copies of all your bills. This includes car payments, insurance payments, allotments, credit card bills, store credit, bank statements, layaways, student loan information, etc. You should also each review your credit reports.</a:t>
            </a:r>
          </a:p>
          <a:p>
            <a:pPr marL="800100" marR="0" lvl="1" indent="-342900">
              <a:spcBef>
                <a:spcPts val="0"/>
              </a:spcBef>
              <a:spcAft>
                <a:spcPts val="500"/>
              </a:spcAft>
              <a:buFont typeface="Symbol" panose="05050102010706020507" pitchFamily="18" charset="2"/>
              <a:buChar char=""/>
            </a:pPr>
            <a:endParaRPr lang="en-US" sz="1200" i="1" dirty="0">
              <a:effectLst/>
              <a:latin typeface="Calibri" panose="020F0502020204030204" pitchFamily="34" charset="0"/>
              <a:ea typeface="Calibri" panose="020F0502020204030204" pitchFamily="34" charset="0"/>
              <a:cs typeface="DokChampa" panose="020B0604020202020204" pitchFamily="34" charset="-34"/>
            </a:endParaRPr>
          </a:p>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Ask:</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Why is it important to review your credit reports as part of this process?</a:t>
            </a:r>
          </a:p>
          <a:p>
            <a:pPr marL="228600" marR="0" lvl="0" indent="0">
              <a:spcBef>
                <a:spcPts val="0"/>
              </a:spcBef>
              <a:spcAft>
                <a:spcPts val="500"/>
              </a:spcAft>
            </a:pPr>
            <a:r>
              <a:rPr lang="en-US" sz="1200" i="1" dirty="0">
                <a:effectLst/>
                <a:latin typeface="Calibri" panose="020F0502020204030204" pitchFamily="34" charset="0"/>
                <a:ea typeface="Calibri" panose="020F0502020204030204" pitchFamily="34" charset="0"/>
                <a:cs typeface="DokChampa" panose="020B0604020202020204" pitchFamily="34" charset="-34"/>
              </a:rPr>
              <a:t>Possible responses include:</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r>
              <a:rPr lang="en-US" sz="1200" i="1" dirty="0">
                <a:effectLst/>
                <a:latin typeface="Calibri" panose="020F0502020204030204" pitchFamily="34" charset="0"/>
                <a:ea typeface="Calibri" panose="020F0502020204030204" pitchFamily="34" charset="0"/>
                <a:cs typeface="DokChampa" panose="020B0604020202020204" pitchFamily="34" charset="-34"/>
              </a:rPr>
              <a:t>To ensure it adequately reflects you and your partner’s individual </a:t>
            </a:r>
            <a:r>
              <a:rPr lang="en-US" sz="1200" i="1" dirty="0" smtClean="0">
                <a:effectLst/>
                <a:latin typeface="Calibri" panose="020F0502020204030204" pitchFamily="34" charset="0"/>
                <a:ea typeface="Calibri" panose="020F0502020204030204" pitchFamily="34" charset="0"/>
                <a:cs typeface="DokChampa" panose="020B0604020202020204" pitchFamily="34" charset="-34"/>
              </a:rPr>
              <a:t>situations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r>
              <a:rPr lang="en-US" sz="1200" i="1" dirty="0">
                <a:effectLst/>
                <a:latin typeface="Calibri" panose="020F0502020204030204" pitchFamily="34" charset="0"/>
                <a:ea typeface="Calibri" panose="020F0502020204030204" pitchFamily="34" charset="0"/>
                <a:cs typeface="DokChampa" panose="020B0604020202020204" pitchFamily="34" charset="-34"/>
              </a:rPr>
              <a:t>To ensure you and your partner both have a clear picture of your financial </a:t>
            </a:r>
            <a:r>
              <a:rPr lang="en-US" sz="1200" i="1" dirty="0" smtClean="0">
                <a:effectLst/>
                <a:latin typeface="Calibri" panose="020F0502020204030204" pitchFamily="34" charset="0"/>
                <a:ea typeface="Calibri" panose="020F0502020204030204" pitchFamily="34" charset="0"/>
                <a:cs typeface="DokChampa" panose="020B0604020202020204" pitchFamily="34" charset="-34"/>
              </a:rPr>
              <a:t>situation</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r>
              <a:rPr lang="en-US" sz="1200" i="1" dirty="0">
                <a:effectLst/>
                <a:latin typeface="Calibri" panose="020F0502020204030204" pitchFamily="34" charset="0"/>
                <a:ea typeface="Calibri" panose="020F0502020204030204" pitchFamily="34" charset="0"/>
                <a:cs typeface="DokChampa" panose="020B0604020202020204" pitchFamily="34" charset="-34"/>
              </a:rPr>
              <a:t>To take during the spending plan process to address any problems that may have been </a:t>
            </a:r>
            <a:r>
              <a:rPr lang="en-US" sz="1200" i="1" dirty="0" smtClean="0">
                <a:effectLst/>
                <a:latin typeface="Calibri" panose="020F0502020204030204" pitchFamily="34" charset="0"/>
                <a:ea typeface="Calibri" panose="020F0502020204030204" pitchFamily="34" charset="0"/>
                <a:cs typeface="DokChampa" panose="020B0604020202020204" pitchFamily="34" charset="-34"/>
              </a:rPr>
              <a:t>uncovered</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Remind the participants that the PFM curriculum also includes lessons on Credit and Debt Management.</a:t>
            </a:r>
          </a:p>
          <a:p>
            <a:pPr marL="342900" marR="0" lvl="0"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Ask:</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How might your insurance needs and costs change when you get married?</a:t>
            </a:r>
          </a:p>
          <a:p>
            <a:pPr marL="228600" marR="0" lvl="0" indent="0">
              <a:spcBef>
                <a:spcPts val="0"/>
              </a:spcBef>
              <a:spcAft>
                <a:spcPts val="500"/>
              </a:spcAft>
            </a:pPr>
            <a:r>
              <a:rPr lang="en-US" sz="1200" i="1" dirty="0">
                <a:effectLst/>
                <a:latin typeface="Calibri" panose="020F0502020204030204" pitchFamily="34" charset="0"/>
                <a:ea typeface="Calibri" panose="020F0502020204030204" pitchFamily="34" charset="0"/>
                <a:cs typeface="DokChampa" panose="020B0604020202020204" pitchFamily="34" charset="-34"/>
              </a:rPr>
              <a:t>Possible responses include:</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r>
              <a:rPr lang="en-US" sz="1200" i="1" dirty="0">
                <a:effectLst/>
                <a:latin typeface="Calibri" panose="020F0502020204030204" pitchFamily="34" charset="0"/>
                <a:ea typeface="Calibri" panose="020F0502020204030204" pitchFamily="34" charset="0"/>
                <a:cs typeface="DokChampa" panose="020B0604020202020204" pitchFamily="34" charset="-34"/>
              </a:rPr>
              <a:t>You may want to increase the coverage on your renter’s or homeowners insurance to include your partner’s </a:t>
            </a:r>
            <a:r>
              <a:rPr lang="en-US" sz="1200" i="1" dirty="0" smtClean="0">
                <a:effectLst/>
                <a:latin typeface="Calibri" panose="020F0502020204030204" pitchFamily="34" charset="0"/>
                <a:ea typeface="Calibri" panose="020F0502020204030204" pitchFamily="34" charset="0"/>
                <a:cs typeface="DokChampa" panose="020B0604020202020204" pitchFamily="34" charset="-34"/>
              </a:rPr>
              <a:t>belongings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r>
              <a:rPr lang="en-US" sz="1200" i="1" dirty="0">
                <a:effectLst/>
                <a:latin typeface="Calibri" panose="020F0502020204030204" pitchFamily="34" charset="0"/>
                <a:ea typeface="Calibri" panose="020F0502020204030204" pitchFamily="34" charset="0"/>
                <a:cs typeface="DokChampa" panose="020B0604020202020204" pitchFamily="34" charset="-34"/>
              </a:rPr>
              <a:t>You may want to purchase life insurance for your </a:t>
            </a:r>
            <a:r>
              <a:rPr lang="en-US" sz="1200" i="1" dirty="0" smtClean="0">
                <a:effectLst/>
                <a:latin typeface="Calibri" panose="020F0502020204030204" pitchFamily="34" charset="0"/>
                <a:ea typeface="Calibri" panose="020F0502020204030204" pitchFamily="34" charset="0"/>
                <a:cs typeface="DokChampa" panose="020B0604020202020204" pitchFamily="34" charset="-34"/>
              </a:rPr>
              <a:t>partner</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r>
              <a:rPr lang="en-US" sz="1200" i="1" dirty="0">
                <a:effectLst/>
                <a:latin typeface="Calibri" panose="020F0502020204030204" pitchFamily="34" charset="0"/>
                <a:ea typeface="Calibri" panose="020F0502020204030204" pitchFamily="34" charset="0"/>
                <a:cs typeface="DokChampa" panose="020B0604020202020204" pitchFamily="34" charset="-34"/>
              </a:rPr>
              <a:t>You may want to update or merge your car insurance </a:t>
            </a:r>
            <a:r>
              <a:rPr lang="en-US" sz="1200" i="1" dirty="0" smtClean="0">
                <a:effectLst/>
                <a:latin typeface="Calibri" panose="020F0502020204030204" pitchFamily="34" charset="0"/>
                <a:ea typeface="Calibri" panose="020F0502020204030204" pitchFamily="34" charset="0"/>
                <a:cs typeface="DokChampa" panose="020B0604020202020204" pitchFamily="34" charset="-34"/>
              </a:rPr>
              <a:t>policies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r>
              <a:rPr lang="en-US" sz="1200" i="1" dirty="0">
                <a:effectLst/>
                <a:latin typeface="Calibri" panose="020F0502020204030204" pitchFamily="34" charset="0"/>
                <a:ea typeface="Calibri" panose="020F0502020204030204" pitchFamily="34" charset="0"/>
                <a:cs typeface="DokChampa" panose="020B0604020202020204" pitchFamily="34" charset="-34"/>
              </a:rPr>
              <a:t>You’ll need to ensure you have healthcare for your non-military </a:t>
            </a:r>
            <a:r>
              <a:rPr lang="en-US" sz="1200" i="1" dirty="0" smtClean="0">
                <a:effectLst/>
                <a:latin typeface="Calibri" panose="020F0502020204030204" pitchFamily="34" charset="0"/>
                <a:ea typeface="Calibri" panose="020F0502020204030204" pitchFamily="34" charset="0"/>
                <a:cs typeface="DokChampa" panose="020B0604020202020204" pitchFamily="34" charset="-34"/>
              </a:rPr>
              <a:t>spouse</a:t>
            </a:r>
            <a:endParaRPr lang="en-US" sz="1200" i="1"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endParaRPr lang="en-US" sz="1200" i="1"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0" marR="0" indent="0">
              <a:spcBef>
                <a:spcPts val="0"/>
              </a:spcBef>
              <a:spcAft>
                <a:spcPts val="5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Continue discussing the spending plan process.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Categorize information: Once both partners bring their information to the table, you can then begin categorizing your information. Put short-term debt, credit cards, and layaways in one category. Long-term debt, such as school loans, car loans, or boat loans goes into another. If there is real estate, that has its own category. It is also a good idea for both individuals to track their spending on ATM/Debit cards which can add up just as quickly as debt.</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Add up all income and debts: After all the incoming money is added together and all the outgoing debt added together, you will have a clearer picture of how much extra money you will have as a couple to spend on “fun” activities.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Set up a spending plan.</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If one spouse earns substantially more income or one spouse has substantially more debt, it is wise to see a financial specialist.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You may want to set up some percentage-based payments. Percentage-based payments give the situation a monetary percentage about who is paying how much for what. If this approach works for both spouses, it may contribute effective handling of the couple’s financial arena and potentially help to avoid conflict.</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There are many other ways to approach creating a spending plan. Leverage your PFM specialist or CFS to assist you in determining a budgeting method that is agreeable to both spouses. I encourage you to make an appointment for both spouses with the PFM</a:t>
            </a:r>
            <a:r>
              <a:rPr lang="en-US" sz="1200" strike="sngStrike" dirty="0">
                <a:effectLst/>
                <a:latin typeface="Calibri" panose="020F0502020204030204" pitchFamily="34" charset="0"/>
                <a:ea typeface="Calibri" panose="020F0502020204030204" pitchFamily="34" charset="0"/>
                <a:cs typeface="DokChampa" panose="020B0604020202020204" pitchFamily="34" charset="-34"/>
              </a:rPr>
              <a:t>.</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Distribute the </a:t>
            </a:r>
            <a:r>
              <a:rPr lang="en-US" sz="1200" b="1" i="1" dirty="0">
                <a:effectLst/>
                <a:latin typeface="Calibri" panose="020F0502020204030204" pitchFamily="34" charset="0"/>
                <a:ea typeface="Calibri" panose="020F0502020204030204" pitchFamily="34" charset="0"/>
                <a:cs typeface="DokChampa" panose="020B0604020202020204" pitchFamily="34" charset="-34"/>
              </a:rPr>
              <a:t>Handout: Spending Plan Worksheet.</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This worksheet can be used to draft a spending plan.</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You may also be able to find worksheets and apps online to assist you.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Review your plan and priorities every few months. It is critical to review your plan when you reach a major life event like marriage, birth of a child, promotion, PCS move, divorce, or transition to civilian life.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A spending plan is a “living document” that will change with your needs and situation. Your spending plan should be flexible enough to change with whatever comes your way.</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It is also important to remember that budgeting is a process. Once you have a budget, you need to track what you are spending and compare it to your budget. </a:t>
            </a:r>
          </a:p>
          <a:p>
            <a:pPr marL="342900" marR="0" lvl="0"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endParaRPr lang="en-US" sz="1200" i="1"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17</a:t>
            </a:fld>
            <a:endParaRPr lang="en-US" dirty="0"/>
          </a:p>
        </p:txBody>
      </p:sp>
    </p:spTree>
    <p:extLst>
      <p:ext uri="{BB962C8B-B14F-4D97-AF65-F5344CB8AC3E}">
        <p14:creationId xmlns:p14="http://schemas.microsoft.com/office/powerpoint/2010/main" val="2631634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Emphasize the importance of setting savings goals.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Make sure to set saving goals as part of your spending plan.</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Savings is an important consideration for a married couple. It can be even more complicated if one of you is a saver and one is a spender. Every couple has to find a balance that works for them but failing to save is a sure road to marital discord.</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Savings goals could include:</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Wedding costs</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Planning for children</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Renting or purchasing a larger home</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Travel costs to visit both families</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Planning for retirement, including saving a specific amount per month for each spouse’s retirement</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Having a specific amount saved in emergency fund</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Pay off or pay down debt, including student loan debt</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Paying for one or both of you going back to school</a:t>
            </a:r>
          </a:p>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Ask:</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How might you meet your saving goals?</a:t>
            </a:r>
          </a:p>
          <a:p>
            <a:pPr marL="685800" marR="0" lvl="1" indent="0">
              <a:spcBef>
                <a:spcPts val="0"/>
              </a:spcBef>
              <a:spcAft>
                <a:spcPts val="500"/>
              </a:spcAft>
            </a:pPr>
            <a:r>
              <a:rPr lang="en-US" sz="1200" i="1" dirty="0">
                <a:effectLst/>
                <a:latin typeface="Calibri" panose="020F0502020204030204" pitchFamily="34" charset="0"/>
                <a:ea typeface="Calibri" panose="020F0502020204030204" pitchFamily="34" charset="0"/>
                <a:cs typeface="DokChampa" panose="020B0604020202020204" pitchFamily="34" charset="-34"/>
              </a:rPr>
              <a:t>Possible responses include:</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r>
              <a:rPr lang="en-US" sz="1200" i="1" dirty="0">
                <a:effectLst/>
                <a:latin typeface="Calibri" panose="020F0502020204030204" pitchFamily="34" charset="0"/>
                <a:ea typeface="Calibri" panose="020F0502020204030204" pitchFamily="34" charset="0"/>
                <a:cs typeface="DokChampa" panose="020B0604020202020204" pitchFamily="34" charset="-34"/>
              </a:rPr>
              <a:t>Create a separate account for a specific savings goal.</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r>
              <a:rPr lang="en-US" sz="1200" i="1" dirty="0">
                <a:effectLst/>
                <a:latin typeface="Calibri" panose="020F0502020204030204" pitchFamily="34" charset="0"/>
                <a:ea typeface="Calibri" panose="020F0502020204030204" pitchFamily="34" charset="0"/>
                <a:cs typeface="DokChampa" panose="020B0604020202020204" pitchFamily="34" charset="-34"/>
              </a:rPr>
              <a:t>Begin or expand savings for retirement for both partners now</a:t>
            </a:r>
            <a:r>
              <a:rPr lang="en-US" sz="1200" dirty="0">
                <a:effectLst/>
                <a:latin typeface="Calibri" panose="020F0502020204030204" pitchFamily="34" charset="0"/>
                <a:ea typeface="Calibri" panose="020F0502020204030204" pitchFamily="34" charset="0"/>
                <a:cs typeface="DokChampa" panose="020B0604020202020204" pitchFamily="34" charset="-34"/>
              </a:rPr>
              <a:t>.</a:t>
            </a:r>
          </a:p>
          <a:p>
            <a:pPr marL="800100" marR="0" lvl="1"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18</a:t>
            </a:fld>
            <a:endParaRPr lang="en-US" dirty="0"/>
          </a:p>
        </p:txBody>
      </p:sp>
    </p:spTree>
    <p:extLst>
      <p:ext uri="{BB962C8B-B14F-4D97-AF65-F5344CB8AC3E}">
        <p14:creationId xmlns:p14="http://schemas.microsoft.com/office/powerpoint/2010/main" val="4268483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Discuss the importance of meeting financial obligations.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The Marine Corps expects all Marines to provide adequate and continuous financial support to family members.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It is important that prior to getting married, Marines be well-informed of the requirements governing financial support of spouses and children.</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Marines:</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Are responsible for spouse’s and children’s financial well-being. As long as you are married to your spouse, you will be responsible for his or her financial well-being. Even if you are legally separated and or living apart, until the divorce is legal and final, you will still be responsible for their financial well-being.</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Must meet financial obligations while deployed. While you are deployed, you will still be responsible for ensuring debts are paid on time, and for the continued support of your spouse and children.</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If your chain of command finds you delinquent in meeting your financial obligations, disciplinary actions can be taken. These include counseling statements, letters of reprimand or admonishment, or awarded Article 15, nonjudicial punishment (NJP).</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It is better, therefore, to be completely aware of the implications and financial responsibilities of marriage ahead of time, rather than be surprised later on.</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19</a:t>
            </a:fld>
            <a:endParaRPr lang="en-US" dirty="0"/>
          </a:p>
        </p:txBody>
      </p:sp>
    </p:spTree>
    <p:extLst>
      <p:ext uri="{BB962C8B-B14F-4D97-AF65-F5344CB8AC3E}">
        <p14:creationId xmlns:p14="http://schemas.microsoft.com/office/powerpoint/2010/main" val="66562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Explain that getting married is of of life’s major events.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Getting married is a very exciting time in your life. However, all major life events are complicated in their own way. For Marine families every phase of life has its own unique financial challenge.</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It is important that you understand these challenges as well as the resources that are available to you in managing these challenges.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This can help you make informed decisions, minimize stress, avoid financial difficulties, and assist you and your loved ones to start off on the right foot no matter what major life event comes your way.</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2</a:t>
            </a:fld>
            <a:endParaRPr lang="en-US" dirty="0"/>
          </a:p>
        </p:txBody>
      </p:sp>
    </p:spTree>
    <p:extLst>
      <p:ext uri="{BB962C8B-B14F-4D97-AF65-F5344CB8AC3E}">
        <p14:creationId xmlns:p14="http://schemas.microsoft.com/office/powerpoint/2010/main" val="741366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Activity: An Important Talk about Family Finances (8 minutes)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Introduce the activity. (1 minute)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Explain that this questionnaire is to assess how much you and your future partner know about each other’s finances and financial goals.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Emphasize that this information is for your use only. You do not need to share any of this information with the other people in the room.</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If your </a:t>
            </a:r>
            <a:r>
              <a:rPr lang="en-US" sz="1200" dirty="0" smtClean="0">
                <a:effectLst/>
                <a:latin typeface="Calibri" panose="020F0502020204030204" pitchFamily="34" charset="0"/>
                <a:ea typeface="Calibri" panose="020F0502020204030204" pitchFamily="34" charset="0"/>
                <a:cs typeface="DokChampa" panose="020B0604020202020204" pitchFamily="34" charset="-34"/>
              </a:rPr>
              <a:t>partner </a:t>
            </a:r>
            <a:r>
              <a:rPr lang="en-US" sz="1200" dirty="0">
                <a:effectLst/>
                <a:latin typeface="Calibri" panose="020F0502020204030204" pitchFamily="34" charset="0"/>
                <a:ea typeface="Calibri" panose="020F0502020204030204" pitchFamily="34" charset="0"/>
                <a:cs typeface="DokChampa" panose="020B0604020202020204" pitchFamily="34" charset="-34"/>
              </a:rPr>
              <a:t>is in the room with you, you should both complete the questionnaire and discuss it together later. If your </a:t>
            </a:r>
            <a:r>
              <a:rPr lang="en-US" sz="1200" dirty="0" smtClean="0">
                <a:effectLst/>
                <a:latin typeface="Calibri" panose="020F0502020204030204" pitchFamily="34" charset="0"/>
                <a:ea typeface="Calibri" panose="020F0502020204030204" pitchFamily="34" charset="0"/>
                <a:cs typeface="DokChampa" panose="020B0604020202020204" pitchFamily="34" charset="-34"/>
              </a:rPr>
              <a:t>partner </a:t>
            </a:r>
            <a:r>
              <a:rPr lang="en-US" sz="1200" dirty="0">
                <a:effectLst/>
                <a:latin typeface="Calibri" panose="020F0502020204030204" pitchFamily="34" charset="0"/>
                <a:ea typeface="Calibri" panose="020F0502020204030204" pitchFamily="34" charset="0"/>
                <a:cs typeface="DokChampa" panose="020B0604020202020204" pitchFamily="34" charset="-34"/>
              </a:rPr>
              <a:t>is not here, you may take an additional copy of the questionnaire for him/her to complete later.</a:t>
            </a:r>
          </a:p>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Conduct the activity. (6 minutes)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Complete the questionnaire: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Distribute the Handout: An Important Talk About Family Finances Before the Wedding.</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Emphasize that to set off on a sound financial footing, you should answer every question.</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Give participants about</a:t>
            </a:r>
            <a:r>
              <a:rPr lang="en-US" sz="1200" b="1" dirty="0">
                <a:effectLst/>
                <a:latin typeface="Calibri" panose="020F0502020204030204" pitchFamily="34" charset="0"/>
                <a:ea typeface="Calibri" panose="020F0502020204030204" pitchFamily="34" charset="0"/>
                <a:cs typeface="DokChampa" panose="020B0604020202020204" pitchFamily="34" charset="-34"/>
              </a:rPr>
              <a:t> 5 minutes</a:t>
            </a:r>
            <a:r>
              <a:rPr lang="en-US" sz="1200" dirty="0">
                <a:effectLst/>
                <a:latin typeface="Calibri" panose="020F0502020204030204" pitchFamily="34" charset="0"/>
                <a:ea typeface="Calibri" panose="020F0502020204030204" pitchFamily="34" charset="0"/>
                <a:cs typeface="DokChampa" panose="020B0604020202020204" pitchFamily="34" charset="-34"/>
              </a:rPr>
              <a:t> to complete the questionnaire.</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Tell the participants they should score themselves after completing the questions.</a:t>
            </a:r>
          </a:p>
          <a:p>
            <a:endParaRPr lang="en-US" dirty="0"/>
          </a:p>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Debrief the activity. (1 minute)</a:t>
            </a:r>
            <a:r>
              <a:rPr lang="en-US" sz="1200" dirty="0">
                <a:effectLst/>
                <a:latin typeface="Calibri" panose="020F0502020204030204" pitchFamily="34" charset="0"/>
                <a:ea typeface="Calibri" panose="020F0502020204030204" pitchFamily="34" charset="0"/>
                <a:cs typeface="DokChampa" panose="020B0604020202020204" pitchFamily="34" charset="-34"/>
              </a:rPr>
              <a:t> </a:t>
            </a:r>
          </a:p>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Ask (Optional):</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Would anyone like to share thoughts or reactions to their initial financial communication score? Is it close to what you expected? Were you surprised by your score? Why?</a:t>
            </a:r>
          </a:p>
          <a:p>
            <a:endParaRPr lang="en-US" dirty="0"/>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Remind participants that the intention of this baseline score is to help identify potential challenges for communicating about potential financial issues. Having a completed sheet makes a great conversation starter if this is a topic that is difficult for them as a couple.</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Encourage participants to share their results with their future partner and strategize actions they can take to make sure that they are financially secure. </a:t>
            </a:r>
          </a:p>
          <a:p>
            <a:endParaRPr lang="en-US" dirty="0"/>
          </a:p>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Transition to the next topic.</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Let’s summarize what we’ve discussed today. </a:t>
            </a:r>
          </a:p>
          <a:p>
            <a:endParaRPr lang="en-US" dirty="0"/>
          </a:p>
          <a:p>
            <a:endParaRPr lang="en-US" dirty="0"/>
          </a:p>
        </p:txBody>
      </p:sp>
      <p:sp>
        <p:nvSpPr>
          <p:cNvPr id="4" name="Slide Number Placeholder 3"/>
          <p:cNvSpPr>
            <a:spLocks noGrp="1"/>
          </p:cNvSpPr>
          <p:nvPr>
            <p:ph type="sldNum" sz="quarter" idx="10"/>
          </p:nvPr>
        </p:nvSpPr>
        <p:spPr/>
        <p:txBody>
          <a:bodyPr/>
          <a:lstStyle/>
          <a:p>
            <a:fld id="{F3009F9D-C8A0-4ADE-978E-602A0B4F64D0}" type="slidenum">
              <a:rPr lang="en-US" smtClean="0"/>
              <a:t>20</a:t>
            </a:fld>
            <a:endParaRPr lang="en-US" dirty="0"/>
          </a:p>
        </p:txBody>
      </p:sp>
    </p:spTree>
    <p:extLst>
      <p:ext uri="{BB962C8B-B14F-4D97-AF65-F5344CB8AC3E}">
        <p14:creationId xmlns:p14="http://schemas.microsoft.com/office/powerpoint/2010/main" val="1321753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330"/>
              </a:spcAft>
            </a:pPr>
            <a:r>
              <a:rPr lang="en-US" sz="1200" dirty="0">
                <a:effectLst/>
                <a:latin typeface="Calibri" panose="020F0502020204030204" pitchFamily="34" charset="0"/>
                <a:ea typeface="Calibri" panose="020F0502020204030204" pitchFamily="34" charset="0"/>
                <a:cs typeface="DokChampa" panose="020B0604020202020204" pitchFamily="34" charset="-34"/>
              </a:rPr>
              <a:t>Lesson Summary: </a:t>
            </a:r>
            <a:r>
              <a:rPr lang="en-US" sz="1200" b="1" dirty="0">
                <a:effectLst/>
                <a:latin typeface="Calibri" panose="020F0502020204030204" pitchFamily="34" charset="0"/>
                <a:ea typeface="Calibri" panose="020F0502020204030204" pitchFamily="34" charset="0"/>
                <a:cs typeface="DokChampa" panose="020B0604020202020204" pitchFamily="34" charset="-34"/>
              </a:rPr>
              <a:t>3 minutes</a:t>
            </a:r>
            <a:r>
              <a:rPr lang="en-US" sz="1200" dirty="0">
                <a:effectLst/>
                <a:latin typeface="Calibri" panose="020F0502020204030204" pitchFamily="34" charset="0"/>
                <a:ea typeface="Calibri" panose="020F0502020204030204" pitchFamily="34" charset="0"/>
                <a:cs typeface="DokChampa" panose="020B0604020202020204" pitchFamily="34" charset="-34"/>
              </a:rPr>
              <a:t>. </a:t>
            </a:r>
          </a:p>
          <a:p>
            <a:endParaRPr lang="en-US" dirty="0"/>
          </a:p>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Summarize key learning points.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Now that you have completed this lesson, you should be able to:</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Analyze the financial considerations of marriage</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Examine the importance of creating spending plans for time at home and on deployment</a:t>
            </a:r>
          </a:p>
          <a:p>
            <a:endParaRPr lang="en-US" dirty="0"/>
          </a:p>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Share upcoming classes about the topics that were covered in this lesson.</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If you or your spouse want to learn more about any of the topics we have covered, there is probably an upcoming class on that topic and if there isn’t you and your spouse can (and should!) make an appointment with your PFM.</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Classes include:</a:t>
            </a:r>
          </a:p>
          <a:p>
            <a:pPr marL="800100" marR="0" lvl="1" indent="-342900">
              <a:spcBef>
                <a:spcPts val="0"/>
              </a:spcBef>
              <a:spcAft>
                <a:spcPts val="50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DokChampa" panose="020B0604020202020204" pitchFamily="34" charset="-34"/>
              </a:rPr>
              <a:t>Money </a:t>
            </a:r>
            <a:r>
              <a:rPr lang="en-US" sz="1200" dirty="0">
                <a:effectLst/>
                <a:latin typeface="Calibri" panose="020F0502020204030204" pitchFamily="34" charset="0"/>
                <a:ea typeface="Calibri" panose="020F0502020204030204" pitchFamily="34" charset="0"/>
                <a:cs typeface="DokChampa" panose="020B0604020202020204" pitchFamily="34" charset="-34"/>
              </a:rPr>
              <a:t>Habitudes: Discover Your Money Personality</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Developing a Spending Plan</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Communicating about Money</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Exploring Your Financial Values and Habits</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Introduction to Credit</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Introduction to Debt Management</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Establishing Savings</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Death of an Active Duty Spouse (for those with AD spouses)</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Death of a Spouse (for those with civilian spouses)</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Introduction to Life Insurance and Purchasing Life Insurance</a:t>
            </a:r>
          </a:p>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Ask:</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Are there any questions or comments about </a:t>
            </a:r>
            <a:r>
              <a:rPr lang="en-US" sz="1200" i="1" dirty="0">
                <a:effectLst/>
                <a:latin typeface="Calibri" panose="020F0502020204030204" pitchFamily="34" charset="0"/>
                <a:ea typeface="Calibri" panose="020F0502020204030204" pitchFamily="34" charset="0"/>
                <a:cs typeface="DokChampa" panose="020B0604020202020204" pitchFamily="34" charset="-34"/>
              </a:rPr>
              <a:t>Getting Married?</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Distribute the resources handout.</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171450" marR="0" indent="-171450">
              <a:spcBef>
                <a:spcPts val="0"/>
              </a:spcBef>
              <a:spcAft>
                <a:spcPts val="6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This handout:</a:t>
            </a:r>
            <a:r>
              <a:rPr lang="en-US" sz="1200" i="1" dirty="0">
                <a:effectLst/>
                <a:latin typeface="Calibri" panose="020F0502020204030204" pitchFamily="34" charset="0"/>
                <a:ea typeface="Calibri" panose="020F0502020204030204" pitchFamily="34" charset="0"/>
                <a:cs typeface="DokChampa" panose="020B0604020202020204" pitchFamily="34" charset="-34"/>
              </a:rPr>
              <a:t> Online Resources</a:t>
            </a:r>
            <a:r>
              <a:rPr lang="en-US" sz="1200" dirty="0">
                <a:effectLst/>
                <a:latin typeface="Calibri" panose="020F0502020204030204" pitchFamily="34" charset="0"/>
                <a:ea typeface="Calibri" panose="020F0502020204030204" pitchFamily="34" charset="0"/>
                <a:cs typeface="DokChampa" panose="020B0604020202020204" pitchFamily="34" charset="-34"/>
              </a:rPr>
              <a:t> identifies where to get additional information.</a:t>
            </a:r>
          </a:p>
          <a:p>
            <a:pPr marL="800100" marR="0" lvl="1"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endParaRPr lang="en-US" dirty="0"/>
          </a:p>
        </p:txBody>
      </p:sp>
      <p:sp>
        <p:nvSpPr>
          <p:cNvPr id="4" name="Slide Number Placeholder 3"/>
          <p:cNvSpPr>
            <a:spLocks noGrp="1"/>
          </p:cNvSpPr>
          <p:nvPr>
            <p:ph type="sldNum" sz="quarter" idx="10"/>
          </p:nvPr>
        </p:nvSpPr>
        <p:spPr/>
        <p:txBody>
          <a:bodyPr/>
          <a:lstStyle/>
          <a:p>
            <a:fld id="{F3009F9D-C8A0-4ADE-978E-602A0B4F64D0}" type="slidenum">
              <a:rPr lang="en-US" smtClean="0"/>
              <a:t>21</a:t>
            </a:fld>
            <a:endParaRPr lang="en-US" dirty="0"/>
          </a:p>
        </p:txBody>
      </p:sp>
    </p:spTree>
    <p:extLst>
      <p:ext uri="{BB962C8B-B14F-4D97-AF65-F5344CB8AC3E}">
        <p14:creationId xmlns:p14="http://schemas.microsoft.com/office/powerpoint/2010/main" val="60955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Provide the learning objectives.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After completing this lesson, you should be able to:</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Analyze the financial considerations of marriage</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Examine the importance of creating spending plans for time at home and on deployment</a:t>
            </a:r>
          </a:p>
          <a:p>
            <a:pPr marL="0" marR="0">
              <a:spcBef>
                <a:spcPts val="0"/>
              </a:spcBef>
              <a:spcAft>
                <a:spcPts val="275"/>
              </a:spcAft>
            </a:pPr>
            <a:endParaRPr lang="en-US" sz="1200" b="1" dirty="0">
              <a:effectLst/>
              <a:latin typeface="Calibri" panose="020F0502020204030204" pitchFamily="34" charset="0"/>
              <a:ea typeface="Calibri" panose="020F0502020204030204" pitchFamily="34" charset="0"/>
              <a:cs typeface="DokChampa" panose="020B0604020202020204" pitchFamily="34" charset="-34"/>
            </a:endParaRPr>
          </a:p>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Transition to the first topic.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We will begin this lesson by learning about the importance of financially preparing for marriage.</a:t>
            </a:r>
          </a:p>
          <a:p>
            <a:endParaRPr lang="en-US" dirty="0"/>
          </a:p>
        </p:txBody>
      </p:sp>
      <p:sp>
        <p:nvSpPr>
          <p:cNvPr id="4" name="Slide Number Placeholder 3"/>
          <p:cNvSpPr>
            <a:spLocks noGrp="1"/>
          </p:cNvSpPr>
          <p:nvPr>
            <p:ph type="sldNum" sz="quarter" idx="10"/>
          </p:nvPr>
        </p:nvSpPr>
        <p:spPr/>
        <p:txBody>
          <a:bodyPr/>
          <a:lstStyle/>
          <a:p>
            <a:fld id="{F3009F9D-C8A0-4ADE-978E-602A0B4F64D0}" type="slidenum">
              <a:rPr lang="en-US" smtClean="0"/>
              <a:t>3</a:t>
            </a:fld>
            <a:endParaRPr lang="en-US" dirty="0"/>
          </a:p>
        </p:txBody>
      </p:sp>
    </p:spTree>
    <p:extLst>
      <p:ext uri="{BB962C8B-B14F-4D97-AF65-F5344CB8AC3E}">
        <p14:creationId xmlns:p14="http://schemas.microsoft.com/office/powerpoint/2010/main" val="1089477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330"/>
              </a:spcAft>
            </a:pPr>
            <a:r>
              <a:rPr lang="en-US" sz="1200" dirty="0">
                <a:effectLst/>
                <a:latin typeface="Calibri" panose="020F0502020204030204" pitchFamily="34" charset="0"/>
                <a:ea typeface="Calibri" panose="020F0502020204030204" pitchFamily="34" charset="0"/>
                <a:cs typeface="DokChampa" panose="020B0604020202020204" pitchFamily="34" charset="-34"/>
              </a:rPr>
              <a:t>Preparing for Marriage: </a:t>
            </a:r>
            <a:r>
              <a:rPr lang="en-US" sz="1200" b="1" dirty="0">
                <a:effectLst/>
                <a:latin typeface="Calibri" panose="020F0502020204030204" pitchFamily="34" charset="0"/>
                <a:ea typeface="Calibri" panose="020F0502020204030204" pitchFamily="34" charset="0"/>
                <a:cs typeface="DokChampa" panose="020B0604020202020204" pitchFamily="34" charset="-34"/>
              </a:rPr>
              <a:t>7 minutes.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endParaRPr lang="en-US" dirty="0"/>
          </a:p>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Explain the importance of sharing financial information with your partner.</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The decision to get married is one of the most important financial decisions a couple will make together.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Prior to marriage, engaged couples should:</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Discuss each other’s current financial situation</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Share  information about income, debts, expenses, and credit reports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This is an important step as it allows both partners to:</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Get a glimpse of their full financial picture</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Identify how it will impact the other person</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Enable them to make sound financial decisions together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Once they have a full grasp of their current financial situation, couples can create a realistic budget and set short- and long-term financial goals.</a:t>
            </a:r>
          </a:p>
          <a:p>
            <a:pPr marL="342900" marR="0" lvl="0"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Ask:</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What could be the impact of not having this discussion?</a:t>
            </a:r>
          </a:p>
          <a:p>
            <a:pPr marL="685800" marR="0" lvl="1" indent="0">
              <a:spcBef>
                <a:spcPts val="0"/>
              </a:spcBef>
              <a:spcAft>
                <a:spcPts val="500"/>
              </a:spcAft>
            </a:pPr>
            <a:r>
              <a:rPr lang="en-US" sz="1200" i="1" dirty="0">
                <a:effectLst/>
                <a:latin typeface="Calibri" panose="020F0502020204030204" pitchFamily="34" charset="0"/>
                <a:ea typeface="Calibri" panose="020F0502020204030204" pitchFamily="34" charset="0"/>
                <a:cs typeface="DokChampa" panose="020B0604020202020204" pitchFamily="34" charset="-34"/>
              </a:rPr>
              <a:t>Possible responses include:</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r>
              <a:rPr lang="en-US" sz="1200" i="1" dirty="0">
                <a:effectLst/>
                <a:latin typeface="Calibri" panose="020F0502020204030204" pitchFamily="34" charset="0"/>
                <a:ea typeface="Calibri" panose="020F0502020204030204" pitchFamily="34" charset="0"/>
                <a:cs typeface="DokChampa" panose="020B0604020202020204" pitchFamily="34" charset="-34"/>
              </a:rPr>
              <a:t>The marriage could come under stress due to financial issues.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r>
              <a:rPr lang="en-US" sz="1200" i="1" dirty="0">
                <a:effectLst/>
                <a:latin typeface="Calibri" panose="020F0502020204030204" pitchFamily="34" charset="0"/>
                <a:ea typeface="Calibri" panose="020F0502020204030204" pitchFamily="34" charset="0"/>
                <a:cs typeface="DokChampa" panose="020B0604020202020204" pitchFamily="34" charset="-34"/>
              </a:rPr>
              <a:t>The couple may discover they have very different feelings about saving and spending money.</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r>
              <a:rPr lang="en-US" sz="1200" i="1" dirty="0">
                <a:effectLst/>
                <a:latin typeface="Calibri" panose="020F0502020204030204" pitchFamily="34" charset="0"/>
                <a:ea typeface="Calibri" panose="020F0502020204030204" pitchFamily="34" charset="0"/>
                <a:cs typeface="DokChampa" panose="020B0604020202020204" pitchFamily="34" charset="-34"/>
              </a:rPr>
              <a:t>One partner may bring a large amount of debt to the marriage without the other’s knowledge.</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4</a:t>
            </a:fld>
            <a:endParaRPr lang="en-US" dirty="0"/>
          </a:p>
        </p:txBody>
      </p:sp>
    </p:spTree>
    <p:extLst>
      <p:ext uri="{BB962C8B-B14F-4D97-AF65-F5344CB8AC3E}">
        <p14:creationId xmlns:p14="http://schemas.microsoft.com/office/powerpoint/2010/main" val="2737833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Review tips for having a financial discussion with your partner.</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Finances are at the top of the list of decidedly unsexy topics to discuss with your partner. But money is a leading source of relationship stress and divorce.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So, while it might not be romantic, financial conversations are essential to the health of your relationship.</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Some tips to start the process:</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Learn about your “Money Personality” and your spouse’s “Money Personality” </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Start the conversation in a non-threatening way</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Gather any documents you might need</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Talk about your financial goals</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Keep emotions in check</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Set a shared goal for something fun together</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Ask for opinions and </a:t>
            </a:r>
            <a:r>
              <a:rPr lang="en-US" sz="1200" dirty="0" smtClean="0">
                <a:effectLst/>
                <a:latin typeface="Calibri" panose="020F0502020204030204" pitchFamily="34" charset="0"/>
                <a:ea typeface="Calibri" panose="020F0502020204030204" pitchFamily="34" charset="0"/>
                <a:cs typeface="DokChampa" panose="020B0604020202020204" pitchFamily="34" charset="-34"/>
              </a:rPr>
              <a:t>listen</a:t>
            </a:r>
          </a:p>
          <a:p>
            <a:pPr marL="800100" marR="0" lvl="1" indent="-342900">
              <a:spcBef>
                <a:spcPts val="0"/>
              </a:spcBef>
              <a:spcAft>
                <a:spcPts val="50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DokChampa" panose="020B0604020202020204" pitchFamily="34" charset="-34"/>
              </a:rPr>
              <a:t>If </a:t>
            </a:r>
            <a:r>
              <a:rPr lang="en-US" sz="1200" dirty="0">
                <a:effectLst/>
                <a:latin typeface="Calibri" panose="020F0502020204030204" pitchFamily="34" charset="0"/>
                <a:ea typeface="Calibri" panose="020F0502020204030204" pitchFamily="34" charset="0"/>
                <a:cs typeface="DokChampa" panose="020B0604020202020204" pitchFamily="34" charset="-34"/>
              </a:rPr>
              <a:t>needed, identify where to get financial help</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Set a dedicated time every week or month to discuss finances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If you are not comfortable talking with your spouse about money, then a good option is for both of you to take the PFM course </a:t>
            </a:r>
            <a:r>
              <a:rPr lang="en-US" sz="1200" i="1" dirty="0">
                <a:effectLst/>
                <a:latin typeface="Calibri" panose="020F0502020204030204" pitchFamily="34" charset="0"/>
                <a:ea typeface="Calibri" panose="020F0502020204030204" pitchFamily="34" charset="0"/>
                <a:cs typeface="DokChampa" panose="020B0604020202020204" pitchFamily="34" charset="-34"/>
              </a:rPr>
              <a:t>Money Habitudes: Discover Your Money Personality</a:t>
            </a:r>
            <a:r>
              <a:rPr lang="en-US" sz="1200" dirty="0">
                <a:effectLst/>
                <a:latin typeface="Calibri" panose="020F0502020204030204" pitchFamily="34" charset="0"/>
                <a:ea typeface="Calibri" panose="020F0502020204030204" pitchFamily="34" charset="0"/>
                <a:cs typeface="DokChampa" panose="020B0604020202020204" pitchFamily="34" charset="-34"/>
              </a:rPr>
              <a:t>. </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5</a:t>
            </a:fld>
            <a:endParaRPr lang="en-US" dirty="0"/>
          </a:p>
        </p:txBody>
      </p:sp>
    </p:spTree>
    <p:extLst>
      <p:ext uri="{BB962C8B-B14F-4D97-AF65-F5344CB8AC3E}">
        <p14:creationId xmlns:p14="http://schemas.microsoft.com/office/powerpoint/2010/main" val="199382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Review financial questions to discuss with your partner.</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This list provides an overview of questions that you should discuss with your partner.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What are your financial goals? Are they similar?</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How will you handle savings and debt brought into the marriage?</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Will debts and savings be treated as new marital property or will each spouse retain responsibility and ownership?</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Will you combine financial accounts, such as bank accounts and credit cards?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Will individual assets become jointly owned?</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Most states allow for an individual to retain individual ownership of assets brought into the marriage along with gifts that are held separately after marriage. If one or both partners has concerns, they should seek legal advice.</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Are you both willing to write out power of attorney that includes the ability to make financial decisions?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Will you both be able to stick to an agreed spending plan?</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A spending plan based on marital income, debt, and expenses that are a true reflection of their situation can be created and agreed upon prior to marriage. </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This will ensure that they both understand each other’s issues or baggage prior to marriage and can determine if they can work through it.</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Keep in mind, though, that creating a spending plan may be one thing but sticking to it is another.</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Will both partners work after marriage?</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Your spouse can add to family income by working. However, when making your decision, you need to look at the true financial benefits and costs, beyond take home pay. Factors that can affect the financial viability of working include commuting costs, daycare expenses, insurance costs, and even tax implications.</a:t>
            </a:r>
          </a:p>
          <a:p>
            <a:pPr marL="800100" marR="0" lvl="1"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Ask:</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What are some other topics to discuss?</a:t>
            </a:r>
          </a:p>
          <a:p>
            <a:pPr marL="685800" marR="0" lvl="1" indent="0">
              <a:spcBef>
                <a:spcPts val="0"/>
              </a:spcBef>
              <a:spcAft>
                <a:spcPts val="500"/>
              </a:spcAft>
            </a:pPr>
            <a:r>
              <a:rPr lang="en-US" sz="1200" i="1" dirty="0">
                <a:effectLst/>
                <a:latin typeface="Calibri" panose="020F0502020204030204" pitchFamily="34" charset="0"/>
                <a:ea typeface="Calibri" panose="020F0502020204030204" pitchFamily="34" charset="0"/>
                <a:cs typeface="DokChampa" panose="020B0604020202020204" pitchFamily="34" charset="-34"/>
              </a:rPr>
              <a:t>Possible responses include:</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1257300" marR="0" lvl="2" indent="-342900">
              <a:spcBef>
                <a:spcPts val="0"/>
              </a:spcBef>
              <a:spcAft>
                <a:spcPts val="500"/>
              </a:spcAft>
              <a:buFont typeface="Symbol" panose="05050102010706020507" pitchFamily="18" charset="2"/>
              <a:buChar char=""/>
            </a:pPr>
            <a:r>
              <a:rPr lang="en-US" sz="1200" i="1" dirty="0">
                <a:effectLst/>
                <a:latin typeface="Calibri" panose="020F0502020204030204" pitchFamily="34" charset="0"/>
                <a:ea typeface="Calibri" panose="020F0502020204030204" pitchFamily="34" charset="0"/>
                <a:cs typeface="DokChampa" panose="020B0604020202020204" pitchFamily="34" charset="-34"/>
              </a:rPr>
              <a:t>How money was handled in each of their families.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1257300" marR="0" lvl="2" indent="-342900">
              <a:spcBef>
                <a:spcPts val="0"/>
              </a:spcBef>
              <a:spcAft>
                <a:spcPts val="500"/>
              </a:spcAft>
              <a:buFont typeface="Symbol" panose="05050102010706020507" pitchFamily="18" charset="2"/>
              <a:buChar char=""/>
            </a:pPr>
            <a:r>
              <a:rPr lang="en-US" sz="1200" i="1" dirty="0">
                <a:effectLst/>
                <a:latin typeface="Calibri" panose="020F0502020204030204" pitchFamily="34" charset="0"/>
                <a:ea typeface="Calibri" panose="020F0502020204030204" pitchFamily="34" charset="0"/>
                <a:cs typeface="DokChampa" panose="020B0604020202020204" pitchFamily="34" charset="-34"/>
              </a:rPr>
              <a:t>Who will pay bills?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1257300" marR="0" lvl="2" indent="-342900">
              <a:spcBef>
                <a:spcPts val="0"/>
              </a:spcBef>
              <a:spcAft>
                <a:spcPts val="500"/>
              </a:spcAft>
              <a:buFont typeface="Symbol" panose="05050102010706020507" pitchFamily="18" charset="2"/>
              <a:buChar char=""/>
            </a:pPr>
            <a:r>
              <a:rPr lang="en-US" sz="1200" i="1" dirty="0">
                <a:effectLst/>
                <a:latin typeface="Calibri" panose="020F0502020204030204" pitchFamily="34" charset="0"/>
                <a:ea typeface="Calibri" panose="020F0502020204030204" pitchFamily="34" charset="0"/>
                <a:cs typeface="DokChampa" panose="020B0604020202020204" pitchFamily="34" charset="-34"/>
              </a:rPr>
              <a:t>Major purchases, such as buying a house.</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6</a:t>
            </a:fld>
            <a:endParaRPr lang="en-US" dirty="0"/>
          </a:p>
        </p:txBody>
      </p:sp>
    </p:spTree>
    <p:extLst>
      <p:ext uri="{BB962C8B-B14F-4D97-AF65-F5344CB8AC3E}">
        <p14:creationId xmlns:p14="http://schemas.microsoft.com/office/powerpoint/2010/main" val="1017897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Review pre-marital education programs that are available to Marines.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According to statistics from the National Center for Health Statistics (NCHS), marriages are more successful and enjoyable when couples go through pre-marital education programs and pre-marital counseling prior to saying, “I do.” This can lead not only to a significantly happier marriage, but it can reduce the stress of the pre-wedding period.</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Pre-marital education opportunities that are available to Marines include programs through the Marine Corps Community Services (MCCS) (although you and your spouse can and should take advantage of these resources even after you get married):</a:t>
            </a:r>
          </a:p>
          <a:p>
            <a:pPr marL="800100" marR="0" lvl="1" indent="-342900">
              <a:spcBef>
                <a:spcPts val="0"/>
              </a:spcBef>
              <a:spcAft>
                <a:spcPts val="5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DokChampa" panose="020B0604020202020204" pitchFamily="34" charset="-34"/>
              </a:rPr>
              <a:t>Personal Financial Management Program (PFMP),</a:t>
            </a:r>
            <a:r>
              <a:rPr lang="en-US" sz="1200" dirty="0">
                <a:effectLst/>
                <a:latin typeface="Calibri" panose="020F0502020204030204" pitchFamily="34" charset="0"/>
                <a:ea typeface="Calibri" panose="020F0502020204030204" pitchFamily="34" charset="0"/>
                <a:cs typeface="DokChampa" panose="020B0604020202020204" pitchFamily="34" charset="-34"/>
              </a:rPr>
              <a:t> which offers financial education and financial counseling free of charge to Marines and their families.</a:t>
            </a:r>
          </a:p>
          <a:p>
            <a:pPr marL="800100" marR="0" lvl="1" indent="-342900">
              <a:spcBef>
                <a:spcPts val="0"/>
              </a:spcBef>
              <a:spcAft>
                <a:spcPts val="5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DokChampa" panose="020B0604020202020204" pitchFamily="34" charset="-34"/>
              </a:rPr>
              <a:t>Prevention and Relationship Enhancement Program (PREP)</a:t>
            </a:r>
            <a:r>
              <a:rPr lang="en-US" sz="1200" dirty="0">
                <a:effectLst/>
                <a:latin typeface="Calibri" panose="020F0502020204030204" pitchFamily="34" charset="0"/>
                <a:ea typeface="Calibri" panose="020F0502020204030204" pitchFamily="34" charset="0"/>
                <a:cs typeface="DokChampa" panose="020B0604020202020204" pitchFamily="34" charset="-34"/>
              </a:rPr>
              <a:t> is a skills-based training program that teaches married or engaged couples communication skills and ground rules for handling conflict and promoting intimacy. The program’s aim is to prevent future marital problems including violence and divorce.</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To find out about pre-marriage seminars available in your area, check with your installation Marine Corps Family Team Building (MCFTB) or the Chaplain’s Office.</a:t>
            </a:r>
          </a:p>
          <a:p>
            <a:pPr marL="800100" marR="0" lvl="1" indent="-342900">
              <a:spcBef>
                <a:spcPts val="0"/>
              </a:spcBef>
              <a:spcAft>
                <a:spcPts val="5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DokChampa" panose="020B0604020202020204" pitchFamily="34" charset="-34"/>
              </a:rPr>
              <a:t>L.I.N.K.S. (Lifestyle, Insights, Networking, Knowledge, and Skills)</a:t>
            </a:r>
            <a:r>
              <a:rPr lang="en-US" sz="1200" dirty="0">
                <a:effectLst/>
                <a:latin typeface="Calibri" panose="020F0502020204030204" pitchFamily="34" charset="0"/>
                <a:ea typeface="Calibri" panose="020F0502020204030204" pitchFamily="34" charset="0"/>
                <a:cs typeface="DokChampa" panose="020B0604020202020204" pitchFamily="34" charset="-34"/>
              </a:rPr>
              <a:t> is a volunteer, team-mentoring program designed by Marine Corps spouses.</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This program offers an orientation to the Marine Corps lifestyle, which helps spouses, Marines, children and teens, and parents/extended family members understand and adapt to the unique challenges Marine Corps life often presents. </a:t>
            </a:r>
          </a:p>
          <a:p>
            <a:pPr marL="1200150" marR="0" lvl="2" indent="-285750">
              <a:spcBef>
                <a:spcPts val="0"/>
              </a:spcBef>
              <a:spcAft>
                <a:spcPts val="500"/>
              </a:spcAft>
              <a:buFont typeface="Courier New" panose="02070309020205020404" pitchFamily="49" charset="0"/>
              <a:buChar char="o"/>
            </a:pPr>
            <a:r>
              <a:rPr lang="en-US" sz="1200" dirty="0" smtClean="0">
                <a:effectLst/>
                <a:latin typeface="Calibri" panose="020F0502020204030204" pitchFamily="34" charset="0"/>
                <a:ea typeface="Calibri" panose="020F0502020204030204" pitchFamily="34" charset="0"/>
                <a:cs typeface="DokChampa" panose="020B0604020202020204" pitchFamily="34" charset="-34"/>
              </a:rPr>
              <a:t>The </a:t>
            </a:r>
            <a:r>
              <a:rPr lang="en-US" sz="1200" dirty="0">
                <a:effectLst/>
                <a:latin typeface="Calibri" panose="020F0502020204030204" pitchFamily="34" charset="0"/>
                <a:ea typeface="Calibri" panose="020F0502020204030204" pitchFamily="34" charset="0"/>
                <a:cs typeface="DokChampa" panose="020B0604020202020204" pitchFamily="34" charset="-34"/>
              </a:rPr>
              <a:t>program works through a partnership of volunteer spouses, MCFTB staff, Marine Corps career retention specialists, and Chaplains. They provide a positive environment for Marines and their families to learn to manage the demands of the Marine Corps lifestyle, and to learn to work together as a team in balancing family needs while meeting Marine Corps expectations. </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Participants receive real-life tips, information on Marine Corps culture and available resources that enable them to help themselves. Information provided as part of the curriculum includes financial awareness and effective communication.</a:t>
            </a:r>
          </a:p>
          <a:p>
            <a:pPr marL="800100" marR="0" lvl="1" indent="-342900">
              <a:spcBef>
                <a:spcPts val="0"/>
              </a:spcBef>
              <a:spcAft>
                <a:spcPts val="500"/>
              </a:spcAft>
              <a:buFont typeface="Symbol" panose="05050102010706020507" pitchFamily="18" charset="2"/>
              <a:buChar char=""/>
            </a:pPr>
            <a:r>
              <a:rPr lang="en-US" sz="1200" b="1" dirty="0" smtClean="0">
                <a:effectLst/>
                <a:latin typeface="Calibri" panose="020F0502020204030204" pitchFamily="34" charset="0"/>
                <a:ea typeface="Calibri" panose="020F0502020204030204" pitchFamily="34" charset="0"/>
                <a:cs typeface="DokChampa" panose="020B0604020202020204" pitchFamily="34" charset="-34"/>
              </a:rPr>
              <a:t>LifeSkills </a:t>
            </a:r>
            <a:r>
              <a:rPr lang="en-US" sz="1200" b="1" dirty="0">
                <a:effectLst/>
                <a:latin typeface="Calibri" panose="020F0502020204030204" pitchFamily="34" charset="0"/>
                <a:ea typeface="Calibri" panose="020F0502020204030204" pitchFamily="34" charset="0"/>
                <a:cs typeface="DokChampa" panose="020B0604020202020204" pitchFamily="34" charset="-34"/>
              </a:rPr>
              <a:t>Training and Education</a:t>
            </a:r>
            <a:r>
              <a:rPr lang="en-US" sz="1200" dirty="0">
                <a:effectLst/>
                <a:latin typeface="Calibri" panose="020F0502020204030204" pitchFamily="34" charset="0"/>
                <a:ea typeface="Calibri" panose="020F0502020204030204" pitchFamily="34" charset="0"/>
                <a:cs typeface="DokChampa" panose="020B0604020202020204" pitchFamily="34" charset="-34"/>
              </a:rPr>
              <a:t> is a comprehensive collection of personal </a:t>
            </a:r>
            <a:r>
              <a:rPr lang="en-US" sz="1200" dirty="0" smtClean="0">
                <a:effectLst/>
                <a:latin typeface="Calibri" panose="020F0502020204030204" pitchFamily="34" charset="0"/>
                <a:ea typeface="Calibri" panose="020F0502020204030204" pitchFamily="34" charset="0"/>
                <a:cs typeface="DokChampa" panose="020B0604020202020204" pitchFamily="34" charset="-34"/>
              </a:rPr>
              <a:t>and professional skill </a:t>
            </a:r>
            <a:r>
              <a:rPr lang="en-US" sz="1200" dirty="0">
                <a:effectLst/>
                <a:latin typeface="Calibri" panose="020F0502020204030204" pitchFamily="34" charset="0"/>
                <a:ea typeface="Calibri" panose="020F0502020204030204" pitchFamily="34" charset="0"/>
                <a:cs typeface="DokChampa" panose="020B0604020202020204" pitchFamily="34" charset="-34"/>
              </a:rPr>
              <a:t>building classes that promotes positive adjustments and improved individual and family functioning. It provides Marines and family members practical skills for successful interactions and positive outcomes at work, home, and in life.</a:t>
            </a:r>
          </a:p>
          <a:p>
            <a:pPr marL="342900" marR="0" lvl="0" indent="-342900">
              <a:spcBef>
                <a:spcPts val="0"/>
              </a:spcBef>
              <a:spcAft>
                <a:spcPts val="5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DokChampa" panose="020B0604020202020204" pitchFamily="34" charset="-34"/>
              </a:rPr>
              <a:t>Family Member Employment Assistance Program</a:t>
            </a:r>
            <a:r>
              <a:rPr lang="en-US" sz="1200" dirty="0">
                <a:effectLst/>
                <a:latin typeface="Calibri" panose="020F0502020204030204" pitchFamily="34" charset="0"/>
                <a:ea typeface="Calibri" panose="020F0502020204030204" pitchFamily="34" charset="0"/>
                <a:cs typeface="DokChampa" panose="020B0604020202020204" pitchFamily="34" charset="-34"/>
              </a:rPr>
              <a:t> provides employment related referral services, career and skill assessments, career coaching, job search guidance, portable career opportunities, and education center referrals/guidance.</a:t>
            </a:r>
          </a:p>
          <a:p>
            <a:pPr marL="342900" marR="0" lvl="0" indent="-342900">
              <a:spcBef>
                <a:spcPts val="0"/>
              </a:spcBef>
              <a:spcAft>
                <a:spcPts val="5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DokChampa" panose="020B0604020202020204" pitchFamily="34" charset="-34"/>
              </a:rPr>
              <a:t>Military OneSource</a:t>
            </a:r>
            <a:r>
              <a:rPr lang="en-US" sz="1200" dirty="0">
                <a:effectLst/>
                <a:latin typeface="Calibri" panose="020F0502020204030204" pitchFamily="34" charset="0"/>
                <a:ea typeface="Calibri" panose="020F0502020204030204" pitchFamily="34" charset="0"/>
                <a:cs typeface="DokChampa" panose="020B0604020202020204" pitchFamily="34" charset="-34"/>
              </a:rPr>
              <a:t> is a good resource to use when you are looking for pre-marital education and counseling. Their trained </a:t>
            </a:r>
            <a:r>
              <a:rPr lang="en-US" sz="1200" dirty="0" smtClean="0">
                <a:effectLst/>
                <a:latin typeface="Calibri" panose="020F0502020204030204" pitchFamily="34" charset="0"/>
                <a:ea typeface="Calibri" panose="020F0502020204030204" pitchFamily="34" charset="0"/>
                <a:cs typeface="DokChampa" panose="020B0604020202020204" pitchFamily="34" charset="-34"/>
              </a:rPr>
              <a:t>staff </a:t>
            </a:r>
            <a:r>
              <a:rPr lang="en-US" sz="1200" dirty="0">
                <a:effectLst/>
                <a:latin typeface="Calibri" panose="020F0502020204030204" pitchFamily="34" charset="0"/>
                <a:ea typeface="Calibri" panose="020F0502020204030204" pitchFamily="34" charset="0"/>
                <a:cs typeface="DokChampa" panose="020B0604020202020204" pitchFamily="34" charset="-34"/>
              </a:rPr>
              <a:t>will be able to direct you to the appropriate resources.</a:t>
            </a:r>
          </a:p>
          <a:p>
            <a:pPr marL="342900" marR="0" lvl="0" indent="-342900">
              <a:spcBef>
                <a:spcPts val="0"/>
              </a:spcBef>
              <a:spcAft>
                <a:spcPts val="5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DokChampa" panose="020B0604020202020204" pitchFamily="34" charset="-34"/>
              </a:rPr>
              <a:t>Navy Chaplains</a:t>
            </a:r>
            <a:r>
              <a:rPr lang="en-US" sz="1200" dirty="0">
                <a:effectLst/>
                <a:latin typeface="Calibri" panose="020F0502020204030204" pitchFamily="34" charset="0"/>
                <a:ea typeface="Calibri" panose="020F0502020204030204" pitchFamily="34" charset="0"/>
                <a:cs typeface="DokChampa" panose="020B0604020202020204" pitchFamily="34" charset="-34"/>
              </a:rPr>
              <a:t> give classes and individual pre-marital counseling, depending on the installation. Check with your base Chaplain’s Office to find a list of current classes or make an appointment for pre-marital counseling.</a:t>
            </a:r>
          </a:p>
          <a:p>
            <a:pPr marL="0" marR="0">
              <a:spcBef>
                <a:spcPts val="0"/>
              </a:spcBef>
              <a:spcAft>
                <a:spcPts val="330"/>
              </a:spcAft>
            </a:pPr>
            <a:endParaRPr lang="en-US" sz="1200" b="1" dirty="0">
              <a:effectLst/>
              <a:latin typeface="Calibri" panose="020F0502020204030204" pitchFamily="34" charset="0"/>
              <a:ea typeface="Calibri" panose="020F0502020204030204" pitchFamily="34" charset="0"/>
              <a:cs typeface="DokChampa" panose="020B0604020202020204" pitchFamily="34" charset="-34"/>
            </a:endParaRPr>
          </a:p>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Transition to the next topic. If you are going to teach Money Habitudes ® move to that. If not move forward to discussing the financial benefits and considerations of marriage</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endParaRPr lang="en-US" dirty="0"/>
          </a:p>
        </p:txBody>
      </p:sp>
      <p:sp>
        <p:nvSpPr>
          <p:cNvPr id="4" name="Slide Number Placeholder 3"/>
          <p:cNvSpPr>
            <a:spLocks noGrp="1"/>
          </p:cNvSpPr>
          <p:nvPr>
            <p:ph type="sldNum" sz="quarter" idx="10"/>
          </p:nvPr>
        </p:nvSpPr>
        <p:spPr/>
        <p:txBody>
          <a:bodyPr/>
          <a:lstStyle/>
          <a:p>
            <a:fld id="{F3009F9D-C8A0-4ADE-978E-602A0B4F64D0}" type="slidenum">
              <a:rPr lang="en-US" smtClean="0"/>
              <a:t>7</a:t>
            </a:fld>
            <a:endParaRPr lang="en-US" dirty="0"/>
          </a:p>
        </p:txBody>
      </p:sp>
    </p:spTree>
    <p:extLst>
      <p:ext uri="{BB962C8B-B14F-4D97-AF65-F5344CB8AC3E}">
        <p14:creationId xmlns:p14="http://schemas.microsoft.com/office/powerpoint/2010/main" val="4028270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Money Habitudes® Solitaire: </a:t>
            </a:r>
            <a:r>
              <a:rPr lang="en-US" sz="1200" b="1" kern="1200" dirty="0">
                <a:solidFill>
                  <a:schemeClr val="tx1"/>
                </a:solidFill>
                <a:effectLst/>
                <a:latin typeface="+mn-lt"/>
                <a:ea typeface="+mn-ea"/>
                <a:cs typeface="+mn-cs"/>
              </a:rPr>
              <a:t>30 minutes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Introduce the activity. (2 minutes)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Explain that now we’re going to complete the Money Habitudes® card sort to further explore our financial values and habits.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Tell the participants to keep the following in mind during this exercise:</a:t>
            </a:r>
          </a:p>
          <a:p>
            <a:pPr marL="628650" lvl="1" indent="-171450">
              <a:buFont typeface="Symbol" panose="05050102010706020507" pitchFamily="18" charset="2"/>
              <a:buChar char="-"/>
            </a:pPr>
            <a:r>
              <a:rPr lang="en-US" sz="1200" kern="1200" dirty="0">
                <a:solidFill>
                  <a:schemeClr val="tx1"/>
                </a:solidFill>
                <a:effectLst/>
                <a:latin typeface="+mn-lt"/>
                <a:ea typeface="+mn-ea"/>
                <a:cs typeface="+mn-cs"/>
              </a:rPr>
              <a:t>This is not a test.</a:t>
            </a:r>
          </a:p>
          <a:p>
            <a:pPr marL="628650" lvl="1" indent="-171450">
              <a:buFont typeface="Symbol" panose="05050102010706020507" pitchFamily="18" charset="2"/>
              <a:buChar char="-"/>
            </a:pPr>
            <a:r>
              <a:rPr lang="en-US" sz="1200" kern="1200" dirty="0">
                <a:solidFill>
                  <a:schemeClr val="tx1"/>
                </a:solidFill>
                <a:effectLst/>
                <a:latin typeface="+mn-lt"/>
                <a:ea typeface="+mn-ea"/>
                <a:cs typeface="+mn-cs"/>
              </a:rPr>
              <a:t>There are no right or wrong answers.</a:t>
            </a:r>
          </a:p>
          <a:p>
            <a:pPr marL="628650" lvl="1" indent="-171450">
              <a:buFont typeface="Symbol" panose="05050102010706020507" pitchFamily="18" charset="2"/>
              <a:buChar char="-"/>
            </a:pPr>
            <a:r>
              <a:rPr lang="en-US" sz="1200" kern="1200" dirty="0">
                <a:solidFill>
                  <a:schemeClr val="tx1"/>
                </a:solidFill>
                <a:effectLst/>
                <a:latin typeface="+mn-lt"/>
                <a:ea typeface="+mn-ea"/>
                <a:cs typeface="+mn-cs"/>
              </a:rPr>
              <a:t>Think about today—not what you used to do or want to do in the future.</a:t>
            </a:r>
          </a:p>
          <a:p>
            <a:pPr marL="628650" lvl="1" indent="-171450">
              <a:buFont typeface="Symbol" panose="05050102010706020507" pitchFamily="18" charset="2"/>
              <a:buChar char="-"/>
            </a:pPr>
            <a:r>
              <a:rPr lang="en-US" sz="1200" kern="1200" dirty="0">
                <a:solidFill>
                  <a:schemeClr val="tx1"/>
                </a:solidFill>
                <a:effectLst/>
                <a:latin typeface="+mn-lt"/>
                <a:ea typeface="+mn-ea"/>
                <a:cs typeface="+mn-cs"/>
              </a:rPr>
              <a:t>Go quickly—no analyzing or overthinking!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Pass out the Money Habitudes® Solitaire cards—one deck per participant.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the participants take the cards out and find the green instructions card.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the following instructions for setting up the game:</a:t>
            </a:r>
          </a:p>
          <a:p>
            <a:pPr marL="628650" lvl="1" indent="-171450">
              <a:buFont typeface="Symbol" panose="05050102010706020507" pitchFamily="18" charset="2"/>
              <a:buChar char="-"/>
            </a:pPr>
            <a:r>
              <a:rPr lang="en-US" sz="1200" kern="1200" dirty="0">
                <a:solidFill>
                  <a:schemeClr val="tx1"/>
                </a:solidFill>
                <a:effectLst/>
                <a:latin typeface="+mn-lt"/>
                <a:ea typeface="+mn-ea"/>
                <a:cs typeface="+mn-cs"/>
              </a:rPr>
              <a:t>Place the 3 sorting cards in front of you. The cards say “That’s me!”, “Sometimes…it depends…maybe…”, and “That’s not me!”.</a:t>
            </a:r>
          </a:p>
          <a:p>
            <a:pPr marL="628650" lvl="1" indent="-171450">
              <a:buFont typeface="Symbol" panose="05050102010706020507" pitchFamily="18" charset="2"/>
              <a:buChar char="-"/>
            </a:pPr>
            <a:r>
              <a:rPr lang="en-US" sz="1200" kern="1200" dirty="0">
                <a:solidFill>
                  <a:schemeClr val="tx1"/>
                </a:solidFill>
                <a:effectLst/>
                <a:latin typeface="+mn-lt"/>
                <a:ea typeface="+mn-ea"/>
                <a:cs typeface="+mn-cs"/>
              </a:rPr>
              <a:t>Put the 8 yellow cards back in the box. You’ll use them later to interpret your cards after you’ve sorted them.</a:t>
            </a:r>
          </a:p>
          <a:p>
            <a:pPr marL="628650" lvl="1" indent="-171450">
              <a:buFont typeface="Symbol" panose="05050102010706020507" pitchFamily="18" charset="2"/>
              <a:buChar char="-"/>
            </a:pPr>
            <a:r>
              <a:rPr lang="en-US" sz="1200" kern="1200" dirty="0">
                <a:solidFill>
                  <a:schemeClr val="tx1"/>
                </a:solidFill>
                <a:effectLst/>
                <a:latin typeface="+mn-lt"/>
                <a:ea typeface="+mn-ea"/>
                <a:cs typeface="+mn-cs"/>
              </a:rPr>
              <a:t>Shuffle the remaining 54 statement cards.</a:t>
            </a:r>
          </a:p>
          <a:p>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628650" lvl="1" indent="-171450">
              <a:buFont typeface="Symbol" panose="05050102010706020507" pitchFamily="18" charset="2"/>
              <a:buChar char="-"/>
            </a:pP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009F9D-C8A0-4ADE-978E-602A0B4F64D0}" type="slidenum">
              <a:rPr lang="en-US" smtClean="0"/>
              <a:t>8</a:t>
            </a:fld>
            <a:endParaRPr lang="en-US" dirty="0"/>
          </a:p>
        </p:txBody>
      </p:sp>
    </p:spTree>
    <p:extLst>
      <p:ext uri="{BB962C8B-B14F-4D97-AF65-F5344CB8AC3E}">
        <p14:creationId xmlns:p14="http://schemas.microsoft.com/office/powerpoint/2010/main" val="3715267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Conduct the activity. (25 minutes)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Play the game.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the following instructions for playing the game: </a:t>
            </a:r>
          </a:p>
          <a:p>
            <a:pPr marL="628650" lvl="1" indent="-171450">
              <a:buFont typeface="Symbol" panose="05050102010706020507" pitchFamily="18" charset="2"/>
              <a:buChar char="-"/>
            </a:pPr>
            <a:r>
              <a:rPr lang="en-US" sz="1200" kern="1200" dirty="0">
                <a:solidFill>
                  <a:schemeClr val="tx1"/>
                </a:solidFill>
                <a:effectLst/>
                <a:latin typeface="+mn-lt"/>
                <a:ea typeface="+mn-ea"/>
                <a:cs typeface="+mn-cs"/>
              </a:rPr>
              <a:t>Hold the statement cards so the printed side is up. Read each statement card. </a:t>
            </a:r>
          </a:p>
          <a:p>
            <a:pPr marL="628650" lvl="1" indent="-171450">
              <a:buFont typeface="Symbol" panose="05050102010706020507" pitchFamily="18" charset="2"/>
              <a:buChar char="-"/>
            </a:pPr>
            <a:r>
              <a:rPr lang="en-US" sz="1200" kern="1200" dirty="0">
                <a:solidFill>
                  <a:schemeClr val="tx1"/>
                </a:solidFill>
                <a:effectLst/>
                <a:latin typeface="+mn-lt"/>
                <a:ea typeface="+mn-ea"/>
                <a:cs typeface="+mn-cs"/>
              </a:rPr>
              <a:t>Place the statement card under the sorting card that best describes your reaction to the statement. Don’t think too much. There are no right or wrong answers.</a:t>
            </a:r>
          </a:p>
          <a:p>
            <a:pPr marL="628650" lvl="1" indent="-171450">
              <a:buFont typeface="Symbol" panose="05050102010706020507" pitchFamily="18" charset="2"/>
              <a:buChar char="-"/>
            </a:pPr>
            <a:r>
              <a:rPr lang="en-US" sz="1200" kern="1200" dirty="0">
                <a:solidFill>
                  <a:schemeClr val="tx1"/>
                </a:solidFill>
                <a:effectLst/>
                <a:latin typeface="+mn-lt"/>
                <a:ea typeface="+mn-ea"/>
                <a:cs typeface="+mn-cs"/>
              </a:rPr>
              <a:t>For example: "I feel I should pay the bill when I eat out with others." If you usually feel like you should pay, put it under “That’s me</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If you don’t think you would pay for others, put it under “That’s not me</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And if it depends on who it is, or on the situation, put it under “Sometimes...it depends...maybe</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Symbol" panose="05050102010706020507" pitchFamily="18" charset="2"/>
              <a:buChar char="-"/>
            </a:pPr>
            <a:r>
              <a:rPr lang="en-US" sz="1200" kern="1200" dirty="0">
                <a:solidFill>
                  <a:schemeClr val="tx1"/>
                </a:solidFill>
                <a:effectLst/>
                <a:latin typeface="+mn-lt"/>
                <a:ea typeface="+mn-ea"/>
                <a:cs typeface="+mn-cs"/>
              </a:rPr>
              <a:t>Take about </a:t>
            </a:r>
            <a:r>
              <a:rPr lang="en-US" sz="1200" b="1" kern="1200" dirty="0">
                <a:solidFill>
                  <a:schemeClr val="tx1"/>
                </a:solidFill>
                <a:effectLst/>
                <a:latin typeface="+mn-lt"/>
                <a:ea typeface="+mn-ea"/>
                <a:cs typeface="+mn-cs"/>
              </a:rPr>
              <a:t>10-15 minutes</a:t>
            </a:r>
            <a:r>
              <a:rPr lang="en-US" sz="1200" kern="1200" dirty="0">
                <a:solidFill>
                  <a:schemeClr val="tx1"/>
                </a:solidFill>
                <a:effectLst/>
                <a:latin typeface="+mn-lt"/>
                <a:ea typeface="+mn-ea"/>
                <a:cs typeface="+mn-cs"/>
              </a:rPr>
              <a:t> to play the game. When you’re finished, you can begin to interpret your cards.</a:t>
            </a:r>
          </a:p>
          <a:p>
            <a:endParaRPr lang="en-US" dirty="0"/>
          </a:p>
        </p:txBody>
      </p:sp>
      <p:sp>
        <p:nvSpPr>
          <p:cNvPr id="4" name="Slide Number Placeholder 3"/>
          <p:cNvSpPr>
            <a:spLocks noGrp="1"/>
          </p:cNvSpPr>
          <p:nvPr>
            <p:ph type="sldNum" sz="quarter" idx="10"/>
          </p:nvPr>
        </p:nvSpPr>
        <p:spPr/>
        <p:txBody>
          <a:bodyPr/>
          <a:lstStyle/>
          <a:p>
            <a:fld id="{F3009F9D-C8A0-4ADE-978E-602A0B4F64D0}" type="slidenum">
              <a:rPr lang="en-US" smtClean="0"/>
              <a:t>9</a:t>
            </a:fld>
            <a:endParaRPr lang="en-US" dirty="0"/>
          </a:p>
        </p:txBody>
      </p:sp>
    </p:spTree>
    <p:extLst>
      <p:ext uri="{BB962C8B-B14F-4D97-AF65-F5344CB8AC3E}">
        <p14:creationId xmlns:p14="http://schemas.microsoft.com/office/powerpoint/2010/main" val="2573271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C69846-0BFF-4208-8DB8-C631594478D8}"/>
              </a:ext>
            </a:extLst>
          </p:cNvPr>
          <p:cNvSpPr>
            <a:spLocks noGrp="1"/>
          </p:cNvSpPr>
          <p:nvPr>
            <p:ph type="ctrTitle"/>
          </p:nvPr>
        </p:nvSpPr>
        <p:spPr>
          <a:xfrm>
            <a:off x="329198" y="308395"/>
            <a:ext cx="11592927" cy="1283731"/>
          </a:xfrm>
          <a:prstGeom prst="rect">
            <a:avLst/>
          </a:prstGeom>
        </p:spPr>
        <p:txBody>
          <a:bodyPr anchor="b"/>
          <a:lstStyle>
            <a:lvl1pPr algn="ctr">
              <a:defRPr sz="6000" b="1">
                <a:solidFill>
                  <a:schemeClr val="bg1"/>
                </a:solidFill>
              </a:defRPr>
            </a:lvl1pPr>
          </a:lstStyle>
          <a:p>
            <a:r>
              <a:rPr lang="en-US" dirty="0"/>
              <a:t>Click to edit Master title style</a:t>
            </a:r>
          </a:p>
        </p:txBody>
      </p:sp>
      <p:sp>
        <p:nvSpPr>
          <p:cNvPr id="10" name="Text Placeholder 9">
            <a:extLst>
              <a:ext uri="{FF2B5EF4-FFF2-40B4-BE49-F238E27FC236}">
                <a16:creationId xmlns="" xmlns:a16="http://schemas.microsoft.com/office/drawing/2014/main" id="{1D9C1705-4BF9-464F-9229-05FF5442252A}"/>
              </a:ext>
            </a:extLst>
          </p:cNvPr>
          <p:cNvSpPr>
            <a:spLocks noGrp="1"/>
          </p:cNvSpPr>
          <p:nvPr>
            <p:ph type="body" sz="quarter" idx="13" hasCustomPrompt="1"/>
          </p:nvPr>
        </p:nvSpPr>
        <p:spPr>
          <a:xfrm>
            <a:off x="9101138" y="1592126"/>
            <a:ext cx="2820987" cy="620323"/>
          </a:xfrm>
          <a:prstGeom prst="rect">
            <a:avLst/>
          </a:prstGeom>
        </p:spPr>
        <p:txBody>
          <a:bodyPr/>
          <a:lstStyle>
            <a:lvl1pPr marL="0" indent="0" algn="r">
              <a:lnSpc>
                <a:spcPct val="100000"/>
              </a:lnSpc>
              <a:spcBef>
                <a:spcPts val="0"/>
              </a:spcBef>
              <a:buNone/>
              <a:defRPr sz="4000" b="1" i="0" cap="none" baseline="0">
                <a:solidFill>
                  <a:srgbClr val="A09151"/>
                </a:solidFill>
              </a:defRPr>
            </a:lvl1pPr>
          </a:lstStyle>
          <a:p>
            <a:pPr lvl="0"/>
            <a:r>
              <a:rPr lang="en-US" dirty="0"/>
              <a:t>Basic</a:t>
            </a:r>
          </a:p>
        </p:txBody>
      </p:sp>
      <p:sp>
        <p:nvSpPr>
          <p:cNvPr id="12" name="Picture Placeholder 11">
            <a:extLst>
              <a:ext uri="{FF2B5EF4-FFF2-40B4-BE49-F238E27FC236}">
                <a16:creationId xmlns="" xmlns:a16="http://schemas.microsoft.com/office/drawing/2014/main" id="{D3291953-0E9C-4606-B8AD-F411A7A588DD}"/>
              </a:ext>
            </a:extLst>
          </p:cNvPr>
          <p:cNvSpPr>
            <a:spLocks noGrp="1"/>
          </p:cNvSpPr>
          <p:nvPr>
            <p:ph type="pic" sz="quarter" idx="14"/>
          </p:nvPr>
        </p:nvSpPr>
        <p:spPr>
          <a:xfrm>
            <a:off x="385763" y="2607582"/>
            <a:ext cx="3182030" cy="3111730"/>
          </a:xfrm>
          <a:prstGeom prst="rect">
            <a:avLst/>
          </a:prstGeom>
        </p:spPr>
        <p:txBody>
          <a:bodyPr/>
          <a:lstStyle/>
          <a:p>
            <a:r>
              <a:rPr lang="en-US" dirty="0"/>
              <a:t>Click icon to add picture</a:t>
            </a:r>
          </a:p>
        </p:txBody>
      </p:sp>
      <p:sp>
        <p:nvSpPr>
          <p:cNvPr id="14" name="Text Placeholder 13">
            <a:extLst>
              <a:ext uri="{FF2B5EF4-FFF2-40B4-BE49-F238E27FC236}">
                <a16:creationId xmlns="" xmlns:a16="http://schemas.microsoft.com/office/drawing/2014/main" id="{98491C7E-D789-424E-9E56-14570FEF87C7}"/>
              </a:ext>
            </a:extLst>
          </p:cNvPr>
          <p:cNvSpPr>
            <a:spLocks noGrp="1"/>
          </p:cNvSpPr>
          <p:nvPr>
            <p:ph type="body" sz="quarter" idx="15" hasCustomPrompt="1"/>
          </p:nvPr>
        </p:nvSpPr>
        <p:spPr>
          <a:xfrm>
            <a:off x="190261" y="6146937"/>
            <a:ext cx="6543914" cy="475536"/>
          </a:xfrm>
          <a:prstGeom prst="rect">
            <a:avLst/>
          </a:prstGeom>
        </p:spPr>
        <p:txBody>
          <a:bodyPr/>
          <a:lstStyle>
            <a:lvl1pPr marL="0" indent="0">
              <a:buNone/>
              <a:defRPr sz="2600">
                <a:solidFill>
                  <a:schemeClr val="bg1"/>
                </a:solidFill>
              </a:defRPr>
            </a:lvl1pPr>
            <a:lvl5pPr marL="1828800" indent="0">
              <a:buNone/>
              <a:defRPr/>
            </a:lvl5pPr>
          </a:lstStyle>
          <a:p>
            <a:r>
              <a:rPr lang="en-US" sz="2800" cap="none" dirty="0"/>
              <a:t>Personal Financial Management Curriculum</a:t>
            </a:r>
          </a:p>
        </p:txBody>
      </p:sp>
      <p:sp>
        <p:nvSpPr>
          <p:cNvPr id="16" name="Picture Placeholder 15">
            <a:extLst>
              <a:ext uri="{FF2B5EF4-FFF2-40B4-BE49-F238E27FC236}">
                <a16:creationId xmlns="" xmlns:a16="http://schemas.microsoft.com/office/drawing/2014/main" id="{446101C6-9307-495F-8FB9-3AAA36267227}"/>
              </a:ext>
            </a:extLst>
          </p:cNvPr>
          <p:cNvSpPr>
            <a:spLocks noGrp="1"/>
          </p:cNvSpPr>
          <p:nvPr>
            <p:ph type="pic" sz="quarter" idx="16"/>
          </p:nvPr>
        </p:nvSpPr>
        <p:spPr>
          <a:xfrm>
            <a:off x="4045790" y="2607581"/>
            <a:ext cx="3545456" cy="3111731"/>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295052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32E4EB-A371-4F9A-954C-6946A8EBD744}"/>
              </a:ext>
            </a:extLst>
          </p:cNvPr>
          <p:cNvSpPr>
            <a:spLocks noGrp="1"/>
          </p:cNvSpPr>
          <p:nvPr>
            <p:ph type="title"/>
          </p:nvPr>
        </p:nvSpPr>
        <p:spPr>
          <a:xfrm>
            <a:off x="193965" y="128249"/>
            <a:ext cx="11831780" cy="1201785"/>
          </a:xfrm>
          <a:solidFill>
            <a:srgbClr val="002649"/>
          </a:solidFill>
        </p:spPr>
        <p:txBody>
          <a:bodyPr>
            <a:normAutofit/>
          </a:bodyPr>
          <a:lstStyle>
            <a:lvl1pPr>
              <a:defRPr sz="4200"/>
            </a:lvl1pPr>
          </a:lstStyle>
          <a:p>
            <a:r>
              <a:rPr lang="en-US" dirty="0"/>
              <a:t>Click to edit Master title style</a:t>
            </a:r>
          </a:p>
        </p:txBody>
      </p:sp>
      <p:sp>
        <p:nvSpPr>
          <p:cNvPr id="3" name="Content Placeholder 2">
            <a:extLst>
              <a:ext uri="{FF2B5EF4-FFF2-40B4-BE49-F238E27FC236}">
                <a16:creationId xmlns="" xmlns:a16="http://schemas.microsoft.com/office/drawing/2014/main" id="{30B34D4B-0743-4D9E-9551-2D9F7C7EDBAC}"/>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 xmlns:a16="http://schemas.microsoft.com/office/drawing/2014/main" id="{C91F6B8A-C84B-45F4-813F-828A38FCDF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5AB6A14-2576-4DCA-AF42-64148425ADEA}"/>
              </a:ext>
            </a:extLst>
          </p:cNvPr>
          <p:cNvSpPr>
            <a:spLocks noGrp="1"/>
          </p:cNvSpPr>
          <p:nvPr>
            <p:ph type="sldNum" sz="quarter" idx="12"/>
          </p:nvPr>
        </p:nvSpPr>
        <p:spPr/>
        <p:txBody>
          <a:bodyPr/>
          <a:lstStyle/>
          <a:p>
            <a:fld id="{96F5C231-AD7D-4603-B2D7-EC5E5C0D085B}" type="slidenum">
              <a:rPr lang="en-US" smtClean="0"/>
              <a:t>‹#›</a:t>
            </a:fld>
            <a:endParaRPr lang="en-US" dirty="0"/>
          </a:p>
        </p:txBody>
      </p:sp>
    </p:spTree>
    <p:extLst>
      <p:ext uri="{BB962C8B-B14F-4D97-AF65-F5344CB8AC3E}">
        <p14:creationId xmlns:p14="http://schemas.microsoft.com/office/powerpoint/2010/main" val="415328854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50951B-018F-4D14-B39F-E4F8761DBB8D}"/>
              </a:ext>
            </a:extLst>
          </p:cNvPr>
          <p:cNvSpPr>
            <a:spLocks noGrp="1"/>
          </p:cNvSpPr>
          <p:nvPr>
            <p:ph type="title"/>
          </p:nvPr>
        </p:nvSpPr>
        <p:spPr>
          <a:solidFill>
            <a:srgbClr val="002649"/>
          </a:solidFill>
        </p:spPr>
        <p:txBody>
          <a:bodyPr>
            <a:normAutofit/>
          </a:bodyPr>
          <a:lstStyle>
            <a:lvl1pPr>
              <a:defRPr sz="4200"/>
            </a:lvl1pPr>
          </a:lstStyle>
          <a:p>
            <a:r>
              <a:rPr lang="en-US" dirty="0"/>
              <a:t>Click to edit Master title style</a:t>
            </a:r>
          </a:p>
        </p:txBody>
      </p:sp>
      <p:sp>
        <p:nvSpPr>
          <p:cNvPr id="3" name="Content Placeholder 2">
            <a:extLst>
              <a:ext uri="{FF2B5EF4-FFF2-40B4-BE49-F238E27FC236}">
                <a16:creationId xmlns="" xmlns:a16="http://schemas.microsoft.com/office/drawing/2014/main" id="{3CF8FB8A-8ECB-4D64-8A8A-B5EE1F0BD3F9}"/>
              </a:ext>
            </a:extLst>
          </p:cNvPr>
          <p:cNvSpPr>
            <a:spLocks noGrp="1"/>
          </p:cNvSpPr>
          <p:nvPr>
            <p:ph sz="half" idx="1" hasCustomPrompt="1"/>
          </p:nvPr>
        </p:nvSpPr>
        <p:spPr>
          <a:xfrm>
            <a:off x="413232" y="1825625"/>
            <a:ext cx="5331960" cy="4351338"/>
          </a:xfrm>
        </p:spPr>
        <p:txBody>
          <a:bodyPr/>
          <a:lstStyle/>
          <a:p>
            <a:pPr lvl="0"/>
            <a:r>
              <a:rPr lang="en-US" dirty="0"/>
              <a:t>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 xmlns:a16="http://schemas.microsoft.com/office/drawing/2014/main" id="{8AE0957C-AE12-4CD8-ADF0-D216684982EB}"/>
              </a:ext>
            </a:extLst>
          </p:cNvPr>
          <p:cNvSpPr>
            <a:spLocks noGrp="1"/>
          </p:cNvSpPr>
          <p:nvPr>
            <p:ph sz="half" idx="2" hasCustomPrompt="1"/>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p:txBody>
      </p:sp>
      <p:sp>
        <p:nvSpPr>
          <p:cNvPr id="5" name="Date Placeholder 4">
            <a:extLst>
              <a:ext uri="{FF2B5EF4-FFF2-40B4-BE49-F238E27FC236}">
                <a16:creationId xmlns="" xmlns:a16="http://schemas.microsoft.com/office/drawing/2014/main" id="{FD896B8D-8190-4E92-8621-518692F2AF81}"/>
              </a:ext>
            </a:extLst>
          </p:cNvPr>
          <p:cNvSpPr>
            <a:spLocks noGrp="1"/>
          </p:cNvSpPr>
          <p:nvPr>
            <p:ph type="dt" sz="half" idx="10"/>
          </p:nvPr>
        </p:nvSpPr>
        <p:spPr>
          <a:xfrm>
            <a:off x="413232" y="6316846"/>
            <a:ext cx="2854060" cy="365125"/>
          </a:xfrm>
          <a:prstGeom prst="rect">
            <a:avLst/>
          </a:prstGeom>
        </p:spPr>
        <p:txBody>
          <a:bodyPr/>
          <a:lstStyle/>
          <a:p>
            <a:endParaRPr lang="en-US" dirty="0"/>
          </a:p>
        </p:txBody>
      </p:sp>
      <p:sp>
        <p:nvSpPr>
          <p:cNvPr id="6" name="Footer Placeholder 5">
            <a:extLst>
              <a:ext uri="{FF2B5EF4-FFF2-40B4-BE49-F238E27FC236}">
                <a16:creationId xmlns="" xmlns:a16="http://schemas.microsoft.com/office/drawing/2014/main" id="{2E0DF304-21A1-4E31-A597-4A5E61A9E1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6E7BB4A6-05A3-411A-8571-130565C65B0F}"/>
              </a:ext>
            </a:extLst>
          </p:cNvPr>
          <p:cNvSpPr>
            <a:spLocks noGrp="1"/>
          </p:cNvSpPr>
          <p:nvPr>
            <p:ph type="sldNum" sz="quarter" idx="12"/>
          </p:nvPr>
        </p:nvSpPr>
        <p:spPr/>
        <p:txBody>
          <a:bodyPr/>
          <a:lstStyle/>
          <a:p>
            <a:fld id="{96F5C231-AD7D-4603-B2D7-EC5E5C0D085B}" type="slidenum">
              <a:rPr lang="en-US" smtClean="0"/>
              <a:t>‹#›</a:t>
            </a:fld>
            <a:endParaRPr lang="en-US" dirty="0"/>
          </a:p>
        </p:txBody>
      </p:sp>
    </p:spTree>
    <p:extLst>
      <p:ext uri="{BB962C8B-B14F-4D97-AF65-F5344CB8AC3E}">
        <p14:creationId xmlns:p14="http://schemas.microsoft.com/office/powerpoint/2010/main" val="57847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DAEBE3D4-3294-4302-B3E3-AF8DD76E34C6}"/>
              </a:ext>
            </a:extLst>
          </p:cNvPr>
          <p:cNvSpPr>
            <a:spLocks noGrp="1"/>
          </p:cNvSpPr>
          <p:nvPr>
            <p:ph type="body" idx="1"/>
          </p:nvPr>
        </p:nvSpPr>
        <p:spPr>
          <a:xfrm>
            <a:off x="413232" y="1681163"/>
            <a:ext cx="54009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BF7A6BB-6383-42EA-BFF8-428C7E40FE9D}"/>
              </a:ext>
            </a:extLst>
          </p:cNvPr>
          <p:cNvSpPr>
            <a:spLocks noGrp="1"/>
          </p:cNvSpPr>
          <p:nvPr>
            <p:ph sz="half" idx="2" hasCustomPrompt="1"/>
          </p:nvPr>
        </p:nvSpPr>
        <p:spPr>
          <a:xfrm>
            <a:off x="413233" y="2505075"/>
            <a:ext cx="5400972" cy="3684588"/>
          </a:xfrm>
        </p:spPr>
        <p:txBody>
          <a:bodyPr/>
          <a:lstStyle/>
          <a:p>
            <a:pPr lvl="0"/>
            <a:r>
              <a:rPr lang="en-US" dirty="0"/>
              <a:t>Edit Master text styles</a:t>
            </a:r>
          </a:p>
          <a:p>
            <a:pPr lvl="1"/>
            <a:r>
              <a:rPr lang="en-US" dirty="0"/>
              <a:t>Second level</a:t>
            </a:r>
          </a:p>
          <a:p>
            <a:pPr lvl="2"/>
            <a:r>
              <a:rPr lang="en-US" dirty="0"/>
              <a:t>Third level</a:t>
            </a:r>
          </a:p>
        </p:txBody>
      </p:sp>
      <p:sp>
        <p:nvSpPr>
          <p:cNvPr id="5" name="Text Placeholder 4">
            <a:extLst>
              <a:ext uri="{FF2B5EF4-FFF2-40B4-BE49-F238E27FC236}">
                <a16:creationId xmlns="" xmlns:a16="http://schemas.microsoft.com/office/drawing/2014/main" id="{68FEBAC0-D0C1-4F56-BD60-BFEDBFE83F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FE9BBF0-EA08-4F48-9A8D-D2E0B713DA02}"/>
              </a:ext>
            </a:extLst>
          </p:cNvPr>
          <p:cNvSpPr>
            <a:spLocks noGrp="1"/>
          </p:cNvSpPr>
          <p:nvPr>
            <p:ph sz="quarter" idx="4" hasCustomPrompt="1"/>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p:txBody>
      </p:sp>
      <p:sp>
        <p:nvSpPr>
          <p:cNvPr id="7" name="Date Placeholder 6">
            <a:extLst>
              <a:ext uri="{FF2B5EF4-FFF2-40B4-BE49-F238E27FC236}">
                <a16:creationId xmlns="" xmlns:a16="http://schemas.microsoft.com/office/drawing/2014/main" id="{55A21629-41DD-484F-AD6F-5F0C7ACD227B}"/>
              </a:ext>
            </a:extLst>
          </p:cNvPr>
          <p:cNvSpPr>
            <a:spLocks noGrp="1"/>
          </p:cNvSpPr>
          <p:nvPr>
            <p:ph type="dt" sz="half" idx="10"/>
          </p:nvPr>
        </p:nvSpPr>
        <p:spPr>
          <a:xfrm>
            <a:off x="413232" y="6316846"/>
            <a:ext cx="2854060" cy="365125"/>
          </a:xfrm>
          <a:prstGeom prst="rect">
            <a:avLst/>
          </a:prstGeom>
        </p:spPr>
        <p:txBody>
          <a:bodyPr/>
          <a:lstStyle/>
          <a:p>
            <a:endParaRPr lang="en-US" dirty="0"/>
          </a:p>
        </p:txBody>
      </p:sp>
      <p:sp>
        <p:nvSpPr>
          <p:cNvPr id="8" name="Footer Placeholder 7">
            <a:extLst>
              <a:ext uri="{FF2B5EF4-FFF2-40B4-BE49-F238E27FC236}">
                <a16:creationId xmlns="" xmlns:a16="http://schemas.microsoft.com/office/drawing/2014/main" id="{A81A277B-01E1-4798-8584-717BE9A1B9C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3335B6E9-64E9-4968-ACE5-2279128D88FC}"/>
              </a:ext>
            </a:extLst>
          </p:cNvPr>
          <p:cNvSpPr>
            <a:spLocks noGrp="1"/>
          </p:cNvSpPr>
          <p:nvPr>
            <p:ph type="sldNum" sz="quarter" idx="12"/>
          </p:nvPr>
        </p:nvSpPr>
        <p:spPr/>
        <p:txBody>
          <a:bodyPr/>
          <a:lstStyle/>
          <a:p>
            <a:fld id="{96F5C231-AD7D-4603-B2D7-EC5E5C0D085B}" type="slidenum">
              <a:rPr lang="en-US" smtClean="0"/>
              <a:t>‹#›</a:t>
            </a:fld>
            <a:endParaRPr lang="en-US" dirty="0"/>
          </a:p>
        </p:txBody>
      </p:sp>
      <p:sp>
        <p:nvSpPr>
          <p:cNvPr id="10" name="Title 1">
            <a:extLst>
              <a:ext uri="{FF2B5EF4-FFF2-40B4-BE49-F238E27FC236}">
                <a16:creationId xmlns="" xmlns:a16="http://schemas.microsoft.com/office/drawing/2014/main" id="{AB32E4EB-A371-4F9A-954C-6946A8EBD744}"/>
              </a:ext>
            </a:extLst>
          </p:cNvPr>
          <p:cNvSpPr>
            <a:spLocks noGrp="1"/>
          </p:cNvSpPr>
          <p:nvPr>
            <p:ph type="title"/>
          </p:nvPr>
        </p:nvSpPr>
        <p:spPr>
          <a:xfrm>
            <a:off x="193965" y="128249"/>
            <a:ext cx="11831780" cy="1201785"/>
          </a:xfrm>
          <a:solidFill>
            <a:srgbClr val="002649"/>
          </a:solidFill>
        </p:spPr>
        <p:txBody>
          <a:bodyPr>
            <a:normAutofit/>
          </a:bodyPr>
          <a:lstStyle>
            <a:lvl1pPr>
              <a:defRPr sz="4200"/>
            </a:lvl1pPr>
          </a:lstStyle>
          <a:p>
            <a:r>
              <a:rPr lang="en-US" dirty="0"/>
              <a:t>Click to edit Master title style</a:t>
            </a:r>
          </a:p>
        </p:txBody>
      </p:sp>
    </p:spTree>
    <p:extLst>
      <p:ext uri="{BB962C8B-B14F-4D97-AF65-F5344CB8AC3E}">
        <p14:creationId xmlns:p14="http://schemas.microsoft.com/office/powerpoint/2010/main" val="300728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BD7491-0BE0-463B-A276-6487C783D333}"/>
              </a:ext>
            </a:extLst>
          </p:cNvPr>
          <p:cNvSpPr>
            <a:spLocks noGrp="1"/>
          </p:cNvSpPr>
          <p:nvPr>
            <p:ph type="title"/>
          </p:nvPr>
        </p:nvSpPr>
        <p:spPr>
          <a:xfrm>
            <a:off x="839788" y="1345721"/>
            <a:ext cx="3932237" cy="711679"/>
          </a:xfrm>
        </p:spPr>
        <p:txBody>
          <a:bodyPr anchor="b"/>
          <a:lstStyle>
            <a:lvl1pPr>
              <a:defRPr sz="3200">
                <a:solidFill>
                  <a:schemeClr val="tx1"/>
                </a:solidFill>
              </a:defRPr>
            </a:lvl1pPr>
          </a:lstStyle>
          <a:p>
            <a:r>
              <a:rPr lang="en-US" dirty="0"/>
              <a:t>Click to edit</a:t>
            </a:r>
          </a:p>
        </p:txBody>
      </p:sp>
      <p:sp>
        <p:nvSpPr>
          <p:cNvPr id="3" name="Content Placeholder 2">
            <a:extLst>
              <a:ext uri="{FF2B5EF4-FFF2-40B4-BE49-F238E27FC236}">
                <a16:creationId xmlns="" xmlns:a16="http://schemas.microsoft.com/office/drawing/2014/main" id="{3D623CB7-F99A-446A-8A68-DE03EFE7FABB}"/>
              </a:ext>
            </a:extLst>
          </p:cNvPr>
          <p:cNvSpPr>
            <a:spLocks noGrp="1"/>
          </p:cNvSpPr>
          <p:nvPr>
            <p:ph idx="1" hasCustomPrompt="1"/>
          </p:nvPr>
        </p:nvSpPr>
        <p:spPr>
          <a:xfrm>
            <a:off x="5183188" y="1345721"/>
            <a:ext cx="6172200" cy="45153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p:txBody>
      </p:sp>
      <p:sp>
        <p:nvSpPr>
          <p:cNvPr id="4" name="Text Placeholder 3">
            <a:extLst>
              <a:ext uri="{FF2B5EF4-FFF2-40B4-BE49-F238E27FC236}">
                <a16:creationId xmlns="" xmlns:a16="http://schemas.microsoft.com/office/drawing/2014/main" id="{0395CEED-6E4D-441F-A686-5FF97A9A0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 xmlns:a16="http://schemas.microsoft.com/office/drawing/2014/main" id="{D4D42487-8E89-40C5-95B8-17002E453B6C}"/>
              </a:ext>
            </a:extLst>
          </p:cNvPr>
          <p:cNvSpPr>
            <a:spLocks noGrp="1"/>
          </p:cNvSpPr>
          <p:nvPr>
            <p:ph type="dt" sz="half" idx="10"/>
          </p:nvPr>
        </p:nvSpPr>
        <p:spPr>
          <a:xfrm>
            <a:off x="413232" y="6316846"/>
            <a:ext cx="2854060" cy="365125"/>
          </a:xfrm>
          <a:prstGeom prst="rect">
            <a:avLst/>
          </a:prstGeom>
        </p:spPr>
        <p:txBody>
          <a:bodyPr/>
          <a:lstStyle/>
          <a:p>
            <a:endParaRPr lang="en-US" dirty="0"/>
          </a:p>
        </p:txBody>
      </p:sp>
      <p:sp>
        <p:nvSpPr>
          <p:cNvPr id="6" name="Footer Placeholder 5">
            <a:extLst>
              <a:ext uri="{FF2B5EF4-FFF2-40B4-BE49-F238E27FC236}">
                <a16:creationId xmlns="" xmlns:a16="http://schemas.microsoft.com/office/drawing/2014/main" id="{3FF9DA4C-1615-4363-BE74-2F4ABFF35E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F5CB77D2-4F24-4528-959E-3903D5CC7D2F}"/>
              </a:ext>
            </a:extLst>
          </p:cNvPr>
          <p:cNvSpPr>
            <a:spLocks noGrp="1"/>
          </p:cNvSpPr>
          <p:nvPr>
            <p:ph type="sldNum" sz="quarter" idx="12"/>
          </p:nvPr>
        </p:nvSpPr>
        <p:spPr/>
        <p:txBody>
          <a:bodyPr/>
          <a:lstStyle/>
          <a:p>
            <a:fld id="{96F5C231-AD7D-4603-B2D7-EC5E5C0D085B}" type="slidenum">
              <a:rPr lang="en-US" smtClean="0"/>
              <a:t>‹#›</a:t>
            </a:fld>
            <a:endParaRPr lang="en-US" dirty="0"/>
          </a:p>
        </p:txBody>
      </p:sp>
      <p:sp>
        <p:nvSpPr>
          <p:cNvPr id="9" name="Title 1">
            <a:extLst>
              <a:ext uri="{FF2B5EF4-FFF2-40B4-BE49-F238E27FC236}">
                <a16:creationId xmlns="" xmlns:a16="http://schemas.microsoft.com/office/drawing/2014/main" id="{AB32E4EB-A371-4F9A-954C-6946A8EBD744}"/>
              </a:ext>
            </a:extLst>
          </p:cNvPr>
          <p:cNvSpPr txBox="1">
            <a:spLocks/>
          </p:cNvSpPr>
          <p:nvPr userDrawn="1"/>
        </p:nvSpPr>
        <p:spPr>
          <a:xfrm>
            <a:off x="193965" y="128249"/>
            <a:ext cx="11831780" cy="1201785"/>
          </a:xfrm>
          <a:prstGeom prst="rect">
            <a:avLst/>
          </a:prstGeom>
        </p:spPr>
        <p:txBody>
          <a:bodyPr vert="horz" lIns="91440" tIns="45720" rIns="91440" bIns="45720" rtlCol="0" anchor="ctr">
            <a:normAutofit/>
          </a:bodyPr>
          <a:lstStyle>
            <a:lvl1pPr marL="182880" algn="l" defTabSz="914400" rtl="0" eaLnBrk="1" latinLnBrk="0" hangingPunct="1">
              <a:lnSpc>
                <a:spcPct val="90000"/>
              </a:lnSpc>
              <a:spcBef>
                <a:spcPct val="0"/>
              </a:spcBef>
              <a:buNone/>
              <a:defRPr sz="4200" b="1" kern="1200">
                <a:solidFill>
                  <a:schemeClr val="bg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6428437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CFA96D4D-3884-4F19-86FC-2AE1F3089A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3" name="Date Placeholder 3">
            <a:extLst>
              <a:ext uri="{FF2B5EF4-FFF2-40B4-BE49-F238E27FC236}">
                <a16:creationId xmlns="" xmlns:a16="http://schemas.microsoft.com/office/drawing/2014/main" id="{F03B222A-A343-4611-804D-164547144A9E}"/>
              </a:ext>
            </a:extLst>
          </p:cNvPr>
          <p:cNvSpPr>
            <a:spLocks noGrp="1"/>
          </p:cNvSpPr>
          <p:nvPr>
            <p:ph type="dt" sz="half" idx="2"/>
          </p:nvPr>
        </p:nvSpPr>
        <p:spPr>
          <a:xfrm>
            <a:off x="413232" y="6316846"/>
            <a:ext cx="285406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4" name="Footer Placeholder 4">
            <a:extLst>
              <a:ext uri="{FF2B5EF4-FFF2-40B4-BE49-F238E27FC236}">
                <a16:creationId xmlns="" xmlns:a16="http://schemas.microsoft.com/office/drawing/2014/main" id="{3E25D84D-1B3A-4B34-B6FA-CFE44E4991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a:extLst>
              <a:ext uri="{FF2B5EF4-FFF2-40B4-BE49-F238E27FC236}">
                <a16:creationId xmlns="" xmlns:a16="http://schemas.microsoft.com/office/drawing/2014/main" id="{62595B11-9D54-46EF-8C2F-9D1F4E4CFAC7}"/>
              </a:ext>
            </a:extLst>
          </p:cNvPr>
          <p:cNvSpPr>
            <a:spLocks noGrp="1"/>
          </p:cNvSpPr>
          <p:nvPr>
            <p:ph type="sldNum" sz="quarter" idx="4"/>
          </p:nvPr>
        </p:nvSpPr>
        <p:spPr>
          <a:xfrm>
            <a:off x="8943391" y="6316846"/>
            <a:ext cx="285456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5C231-AD7D-4603-B2D7-EC5E5C0D085B}" type="slidenum">
              <a:rPr lang="en-US" smtClean="0"/>
              <a:t>‹#›</a:t>
            </a:fld>
            <a:endParaRPr lang="en-US" dirty="0"/>
          </a:p>
        </p:txBody>
      </p:sp>
    </p:spTree>
    <p:extLst>
      <p:ext uri="{BB962C8B-B14F-4D97-AF65-F5344CB8AC3E}">
        <p14:creationId xmlns:p14="http://schemas.microsoft.com/office/powerpoint/2010/main" val="1384961811"/>
      </p:ext>
    </p:extLst>
  </p:cSld>
  <p:clrMap bg1="lt1" tx1="dk1" bg2="lt2" tx2="dk2" accent1="accent1" accent2="accent2" accent3="accent3" accent4="accent4" accent5="accent5" accent6="accent6" hlink="hlink" folHlink="folHlink"/>
  <p:sldLayoutIdLst>
    <p:sldLayoutId id="2147483649"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248C7D66-9A0A-4017-901B-548019FA612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57" y="12755"/>
            <a:ext cx="12182475" cy="1457325"/>
          </a:xfrm>
          <a:prstGeom prst="rect">
            <a:avLst/>
          </a:prstGeom>
          <a:solidFill>
            <a:srgbClr val="002649"/>
          </a:solidFill>
        </p:spPr>
      </p:pic>
      <p:sp>
        <p:nvSpPr>
          <p:cNvPr id="2" name="Title Placeholder 1">
            <a:extLst>
              <a:ext uri="{FF2B5EF4-FFF2-40B4-BE49-F238E27FC236}">
                <a16:creationId xmlns="" xmlns:a16="http://schemas.microsoft.com/office/drawing/2014/main" id="{DA7C89AD-CB79-45D2-A23A-65D6A16E465F}"/>
              </a:ext>
            </a:extLst>
          </p:cNvPr>
          <p:cNvSpPr>
            <a:spLocks noGrp="1"/>
          </p:cNvSpPr>
          <p:nvPr>
            <p:ph type="title"/>
          </p:nvPr>
        </p:nvSpPr>
        <p:spPr>
          <a:xfrm>
            <a:off x="193965" y="155959"/>
            <a:ext cx="11831780" cy="120178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DBD7EFCE-07DD-464D-99BE-35E2FA20A97C}"/>
              </a:ext>
            </a:extLst>
          </p:cNvPr>
          <p:cNvSpPr>
            <a:spLocks noGrp="1"/>
          </p:cNvSpPr>
          <p:nvPr>
            <p:ph type="body" idx="1"/>
          </p:nvPr>
        </p:nvSpPr>
        <p:spPr>
          <a:xfrm>
            <a:off x="413237" y="1825625"/>
            <a:ext cx="1138472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5" name="Footer Placeholder 4">
            <a:extLst>
              <a:ext uri="{FF2B5EF4-FFF2-40B4-BE49-F238E27FC236}">
                <a16:creationId xmlns="" xmlns:a16="http://schemas.microsoft.com/office/drawing/2014/main" id="{6B9A170D-7913-431C-A8F2-8A0342143A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BE49B8C3-1911-4399-A233-DD94969AE0B0}"/>
              </a:ext>
            </a:extLst>
          </p:cNvPr>
          <p:cNvSpPr>
            <a:spLocks noGrp="1"/>
          </p:cNvSpPr>
          <p:nvPr>
            <p:ph type="sldNum" sz="quarter" idx="4"/>
          </p:nvPr>
        </p:nvSpPr>
        <p:spPr>
          <a:xfrm>
            <a:off x="8943391" y="6316846"/>
            <a:ext cx="285456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5C231-AD7D-4603-B2D7-EC5E5C0D085B}" type="slidenum">
              <a:rPr lang="en-US" smtClean="0"/>
              <a:t>‹#›</a:t>
            </a:fld>
            <a:endParaRPr lang="en-US" dirty="0"/>
          </a:p>
        </p:txBody>
      </p:sp>
    </p:spTree>
    <p:extLst>
      <p:ext uri="{BB962C8B-B14F-4D97-AF65-F5344CB8AC3E}">
        <p14:creationId xmlns:p14="http://schemas.microsoft.com/office/powerpoint/2010/main" val="2844239093"/>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8" r:id="rId4"/>
  </p:sldLayoutIdLst>
  <p:hf hdr="0" ftr="0"/>
  <p:txStyles>
    <p:titleStyle>
      <a:lvl1pPr marL="182880" algn="l" defTabSz="914400" rtl="0" eaLnBrk="1" latinLnBrk="0" hangingPunct="1">
        <a:lnSpc>
          <a:spcPct val="90000"/>
        </a:lnSpc>
        <a:spcBef>
          <a:spcPct val="0"/>
        </a:spcBef>
        <a:buNone/>
        <a:defRPr sz="4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AECB3F-9A8E-420F-9CD4-146BDB0282D2}"/>
              </a:ext>
            </a:extLst>
          </p:cNvPr>
          <p:cNvSpPr>
            <a:spLocks noGrp="1"/>
          </p:cNvSpPr>
          <p:nvPr>
            <p:ph type="ctrTitle"/>
          </p:nvPr>
        </p:nvSpPr>
        <p:spPr/>
        <p:txBody>
          <a:bodyPr/>
          <a:lstStyle/>
          <a:p>
            <a:r>
              <a:rPr lang="en-US" sz="5400" dirty="0"/>
              <a:t>Getting Married</a:t>
            </a:r>
          </a:p>
        </p:txBody>
      </p:sp>
      <p:sp>
        <p:nvSpPr>
          <p:cNvPr id="3" name="Text Placeholder 2">
            <a:extLst>
              <a:ext uri="{FF2B5EF4-FFF2-40B4-BE49-F238E27FC236}">
                <a16:creationId xmlns="" xmlns:a16="http://schemas.microsoft.com/office/drawing/2014/main" id="{0CF613E9-2FD9-4077-BB0C-BA4CF22FD6CF}"/>
              </a:ext>
            </a:extLst>
          </p:cNvPr>
          <p:cNvSpPr>
            <a:spLocks noGrp="1"/>
          </p:cNvSpPr>
          <p:nvPr>
            <p:ph type="body" sz="quarter" idx="13"/>
          </p:nvPr>
        </p:nvSpPr>
        <p:spPr/>
        <p:txBody>
          <a:bodyPr/>
          <a:lstStyle/>
          <a:p>
            <a:r>
              <a:rPr lang="en-US" b="1" dirty="0"/>
              <a:t>Basic</a:t>
            </a:r>
          </a:p>
        </p:txBody>
      </p:sp>
      <p:sp>
        <p:nvSpPr>
          <p:cNvPr id="5" name="Text Placeholder 4">
            <a:extLst>
              <a:ext uri="{FF2B5EF4-FFF2-40B4-BE49-F238E27FC236}">
                <a16:creationId xmlns="" xmlns:a16="http://schemas.microsoft.com/office/drawing/2014/main" id="{DF81320C-7F51-48EE-8E2A-D949D1603E0F}"/>
              </a:ext>
            </a:extLst>
          </p:cNvPr>
          <p:cNvSpPr>
            <a:spLocks noGrp="1"/>
          </p:cNvSpPr>
          <p:nvPr>
            <p:ph type="body" sz="quarter" idx="15"/>
          </p:nvPr>
        </p:nvSpPr>
        <p:spPr>
          <a:xfrm>
            <a:off x="329198" y="6039445"/>
            <a:ext cx="6701189" cy="583349"/>
          </a:xfrm>
        </p:spPr>
        <p:txBody>
          <a:bodyPr/>
          <a:lstStyle/>
          <a:p>
            <a:pPr>
              <a:lnSpc>
                <a:spcPct val="100000"/>
              </a:lnSpc>
              <a:spcBef>
                <a:spcPts val="600"/>
              </a:spcBef>
            </a:pPr>
            <a:r>
              <a:rPr lang="en-US" sz="2600" dirty="0"/>
              <a:t>Personal Financial Management Curriculum</a:t>
            </a:r>
          </a:p>
        </p:txBody>
      </p:sp>
      <p:sp>
        <p:nvSpPr>
          <p:cNvPr id="7" name="Text Placeholder 13">
            <a:extLst>
              <a:ext uri="{FF2B5EF4-FFF2-40B4-BE49-F238E27FC236}">
                <a16:creationId xmlns="" xmlns:a16="http://schemas.microsoft.com/office/drawing/2014/main" id="{98491C7E-D789-424E-9E56-14570FEF87C7}"/>
              </a:ext>
            </a:extLst>
          </p:cNvPr>
          <p:cNvSpPr txBox="1">
            <a:spLocks/>
          </p:cNvSpPr>
          <p:nvPr/>
        </p:nvSpPr>
        <p:spPr>
          <a:xfrm>
            <a:off x="8174759" y="6039445"/>
            <a:ext cx="3747366" cy="583349"/>
          </a:xfrm>
          <a:prstGeom prst="rect">
            <a:avLst/>
          </a:prstGeom>
        </p:spPr>
        <p:txBody>
          <a:bodyPr/>
          <a:lstStyle>
            <a:lvl1pPr marL="0" indent="0" algn="r" defTabSz="914400" rtl="0" eaLnBrk="1" latinLnBrk="0" hangingPunct="1">
              <a:lnSpc>
                <a:spcPct val="100000"/>
              </a:lnSpc>
              <a:spcBef>
                <a:spcPts val="600"/>
              </a:spcBef>
              <a:buFont typeface="Arial" panose="020B0604020202020204" pitchFamily="34" charset="0"/>
              <a:buNone/>
              <a:defRPr sz="2600" kern="1200" cap="sm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none" dirty="0"/>
              <a:t>Version 1</a:t>
            </a:r>
          </a:p>
        </p:txBody>
      </p:sp>
      <p:pic>
        <p:nvPicPr>
          <p:cNvPr id="8" name="Picture 7"/>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433" y="2595859"/>
            <a:ext cx="3303066" cy="3111730"/>
          </a:xfrm>
          <a:prstGeom prst="rect">
            <a:avLst/>
          </a:prstGeom>
        </p:spPr>
      </p:pic>
    </p:spTree>
    <p:extLst>
      <p:ext uri="{BB962C8B-B14F-4D97-AF65-F5344CB8AC3E}">
        <p14:creationId xmlns:p14="http://schemas.microsoft.com/office/powerpoint/2010/main" val="3799349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7926D8-F1A9-4B51-A3FD-84DE5E538325}"/>
              </a:ext>
            </a:extLst>
          </p:cNvPr>
          <p:cNvSpPr>
            <a:spLocks noGrp="1"/>
          </p:cNvSpPr>
          <p:nvPr>
            <p:ph type="title"/>
          </p:nvPr>
        </p:nvSpPr>
        <p:spPr/>
        <p:txBody>
          <a:bodyPr>
            <a:normAutofit/>
          </a:bodyPr>
          <a:lstStyle/>
          <a:p>
            <a:r>
              <a:rPr lang="en-US" dirty="0"/>
              <a:t>When Interpreting the Cards, Remember…</a:t>
            </a:r>
          </a:p>
        </p:txBody>
      </p:sp>
      <p:sp>
        <p:nvSpPr>
          <p:cNvPr id="3" name="Content Placeholder 2">
            <a:extLst>
              <a:ext uri="{FF2B5EF4-FFF2-40B4-BE49-F238E27FC236}">
                <a16:creationId xmlns="" xmlns:a16="http://schemas.microsoft.com/office/drawing/2014/main" id="{52876285-CCC2-4F6A-9B8A-E8F3E180ECC5}"/>
              </a:ext>
            </a:extLst>
          </p:cNvPr>
          <p:cNvSpPr>
            <a:spLocks noGrp="1"/>
          </p:cNvSpPr>
          <p:nvPr>
            <p:ph idx="1"/>
          </p:nvPr>
        </p:nvSpPr>
        <p:spPr>
          <a:xfrm>
            <a:off x="4899804" y="1825625"/>
            <a:ext cx="6898163" cy="4351338"/>
          </a:xfrm>
        </p:spPr>
        <p:txBody>
          <a:bodyPr/>
          <a:lstStyle/>
          <a:p>
            <a:r>
              <a:rPr lang="en-US" dirty="0"/>
              <a:t>No combinations are good or bad! </a:t>
            </a:r>
          </a:p>
          <a:p>
            <a:r>
              <a:rPr lang="en-US" dirty="0"/>
              <a:t>All habitudes are good. </a:t>
            </a:r>
          </a:p>
          <a:p>
            <a:r>
              <a:rPr lang="en-US" dirty="0"/>
              <a:t>Overusing any habitude may lead to challenges.</a:t>
            </a:r>
          </a:p>
          <a:p>
            <a:r>
              <a:rPr lang="en-US" dirty="0"/>
              <a:t>Underusing or missing any habitude may lead to challenges. </a:t>
            </a:r>
          </a:p>
          <a:p>
            <a:r>
              <a:rPr lang="en-US" b="1" dirty="0"/>
              <a:t>Key question: How are your habitudes working for you?</a:t>
            </a:r>
          </a:p>
          <a:p>
            <a:endParaRPr lang="en-US" b="1" dirty="0"/>
          </a:p>
        </p:txBody>
      </p:sp>
      <p:sp>
        <p:nvSpPr>
          <p:cNvPr id="5" name="Slide Number Placeholder 4">
            <a:extLst>
              <a:ext uri="{FF2B5EF4-FFF2-40B4-BE49-F238E27FC236}">
                <a16:creationId xmlns="" xmlns:a16="http://schemas.microsoft.com/office/drawing/2014/main" id="{A46BA709-9370-43F2-8098-C630E8334E6E}"/>
              </a:ext>
            </a:extLst>
          </p:cNvPr>
          <p:cNvSpPr>
            <a:spLocks noGrp="1"/>
          </p:cNvSpPr>
          <p:nvPr>
            <p:ph type="sldNum" sz="quarter" idx="12"/>
          </p:nvPr>
        </p:nvSpPr>
        <p:spPr/>
        <p:txBody>
          <a:bodyPr/>
          <a:lstStyle/>
          <a:p>
            <a:fld id="{96F5C231-AD7D-4603-B2D7-EC5E5C0D085B}" type="slidenum">
              <a:rPr lang="en-US" smtClean="0"/>
              <a:t>10</a:t>
            </a:fld>
            <a:endParaRPr lang="en-US" dirty="0"/>
          </a:p>
        </p:txBody>
      </p:sp>
      <p:pic>
        <p:nvPicPr>
          <p:cNvPr id="6" name="Picture 5" descr="hand writing the word resul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57" y="2240159"/>
            <a:ext cx="3962400" cy="2642222"/>
          </a:xfrm>
          <a:prstGeom prst="rect">
            <a:avLst/>
          </a:prstGeom>
          <a:effectLst>
            <a:softEdge rad="63500"/>
          </a:effectLst>
        </p:spPr>
      </p:pic>
    </p:spTree>
    <p:extLst>
      <p:ext uri="{BB962C8B-B14F-4D97-AF65-F5344CB8AC3E}">
        <p14:creationId xmlns:p14="http://schemas.microsoft.com/office/powerpoint/2010/main" val="3250440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7926D8-F1A9-4B51-A3FD-84DE5E538325}"/>
              </a:ext>
            </a:extLst>
          </p:cNvPr>
          <p:cNvSpPr>
            <a:spLocks noGrp="1"/>
          </p:cNvSpPr>
          <p:nvPr>
            <p:ph type="title"/>
          </p:nvPr>
        </p:nvSpPr>
        <p:spPr/>
        <p:txBody>
          <a:bodyPr/>
          <a:lstStyle/>
          <a:p>
            <a:r>
              <a:rPr lang="en-US" dirty="0"/>
              <a:t>Sort the “That’s Me!” Cards</a:t>
            </a:r>
          </a:p>
        </p:txBody>
      </p:sp>
      <p:sp>
        <p:nvSpPr>
          <p:cNvPr id="5" name="Slide Number Placeholder 4">
            <a:extLst>
              <a:ext uri="{FF2B5EF4-FFF2-40B4-BE49-F238E27FC236}">
                <a16:creationId xmlns="" xmlns:a16="http://schemas.microsoft.com/office/drawing/2014/main" id="{A46BA709-9370-43F2-8098-C630E8334E6E}"/>
              </a:ext>
            </a:extLst>
          </p:cNvPr>
          <p:cNvSpPr>
            <a:spLocks noGrp="1"/>
          </p:cNvSpPr>
          <p:nvPr>
            <p:ph type="sldNum" sz="quarter" idx="12"/>
          </p:nvPr>
        </p:nvSpPr>
        <p:spPr/>
        <p:txBody>
          <a:bodyPr/>
          <a:lstStyle/>
          <a:p>
            <a:fld id="{96F5C231-AD7D-4603-B2D7-EC5E5C0D085B}" type="slidenum">
              <a:rPr lang="en-US" smtClean="0"/>
              <a:t>11</a:t>
            </a:fld>
            <a:endParaRPr lang="en-US" dirty="0"/>
          </a:p>
        </p:txBody>
      </p:sp>
      <p:pic>
        <p:nvPicPr>
          <p:cNvPr id="7" name="Content Placeholder 3">
            <a:extLst>
              <a:ext uri="{FF2B5EF4-FFF2-40B4-BE49-F238E27FC236}">
                <a16:creationId xmlns="" xmlns:a16="http://schemas.microsoft.com/office/drawing/2014/main" id="{356A5CC6-7225-47C4-9C6A-55543A14E997}"/>
              </a:ext>
            </a:extLst>
          </p:cNvPr>
          <p:cNvPicPr>
            <a:picLocks noGrp="1" noChangeAspect="1"/>
          </p:cNvPicPr>
          <p:nvPr>
            <p:ph idx="1"/>
          </p:nvPr>
        </p:nvPicPr>
        <p:blipFill>
          <a:blip r:embed="rId3"/>
          <a:stretch>
            <a:fillRect/>
          </a:stretch>
        </p:blipFill>
        <p:spPr>
          <a:xfrm>
            <a:off x="523840" y="2435288"/>
            <a:ext cx="10878534" cy="2743200"/>
          </a:xfrm>
          <a:prstGeom prst="rect">
            <a:avLst/>
          </a:prstGeom>
        </p:spPr>
      </p:pic>
    </p:spTree>
    <p:extLst>
      <p:ext uri="{BB962C8B-B14F-4D97-AF65-F5344CB8AC3E}">
        <p14:creationId xmlns:p14="http://schemas.microsoft.com/office/powerpoint/2010/main" val="2106758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7926D8-F1A9-4B51-A3FD-84DE5E538325}"/>
              </a:ext>
            </a:extLst>
          </p:cNvPr>
          <p:cNvSpPr>
            <a:spLocks noGrp="1"/>
          </p:cNvSpPr>
          <p:nvPr>
            <p:ph type="title"/>
          </p:nvPr>
        </p:nvSpPr>
        <p:spPr/>
        <p:txBody>
          <a:bodyPr/>
          <a:lstStyle/>
          <a:p>
            <a:r>
              <a:rPr lang="en-US" dirty="0"/>
              <a:t>Interpret Your Cards</a:t>
            </a:r>
          </a:p>
        </p:txBody>
      </p:sp>
      <p:sp>
        <p:nvSpPr>
          <p:cNvPr id="5" name="Slide Number Placeholder 4">
            <a:extLst>
              <a:ext uri="{FF2B5EF4-FFF2-40B4-BE49-F238E27FC236}">
                <a16:creationId xmlns="" xmlns:a16="http://schemas.microsoft.com/office/drawing/2014/main" id="{A46BA709-9370-43F2-8098-C630E8334E6E}"/>
              </a:ext>
            </a:extLst>
          </p:cNvPr>
          <p:cNvSpPr>
            <a:spLocks noGrp="1"/>
          </p:cNvSpPr>
          <p:nvPr>
            <p:ph type="sldNum" sz="quarter" idx="12"/>
          </p:nvPr>
        </p:nvSpPr>
        <p:spPr/>
        <p:txBody>
          <a:bodyPr/>
          <a:lstStyle/>
          <a:p>
            <a:fld id="{96F5C231-AD7D-4603-B2D7-EC5E5C0D085B}" type="slidenum">
              <a:rPr lang="en-US" smtClean="0"/>
              <a:t>12</a:t>
            </a:fld>
            <a:endParaRPr lang="en-US" dirty="0"/>
          </a:p>
        </p:txBody>
      </p:sp>
      <p:pic>
        <p:nvPicPr>
          <p:cNvPr id="8" name="Content Placeholder 3">
            <a:extLst>
              <a:ext uri="{FF2B5EF4-FFF2-40B4-BE49-F238E27FC236}">
                <a16:creationId xmlns="" xmlns:a16="http://schemas.microsoft.com/office/drawing/2014/main" id="{047B80F8-0398-4512-A400-19FA7262F338}"/>
              </a:ext>
            </a:extLst>
          </p:cNvPr>
          <p:cNvPicPr>
            <a:picLocks noGrp="1" noChangeAspect="1"/>
          </p:cNvPicPr>
          <p:nvPr>
            <p:ph idx="1"/>
          </p:nvPr>
        </p:nvPicPr>
        <p:blipFill>
          <a:blip r:embed="rId3"/>
          <a:stretch>
            <a:fillRect/>
          </a:stretch>
        </p:blipFill>
        <p:spPr>
          <a:xfrm>
            <a:off x="1275536" y="1735247"/>
            <a:ext cx="8928717" cy="4114800"/>
          </a:xfrm>
          <a:prstGeom prst="rect">
            <a:avLst/>
          </a:prstGeom>
        </p:spPr>
      </p:pic>
    </p:spTree>
    <p:extLst>
      <p:ext uri="{BB962C8B-B14F-4D97-AF65-F5344CB8AC3E}">
        <p14:creationId xmlns:p14="http://schemas.microsoft.com/office/powerpoint/2010/main" val="1469996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8DEB23-6436-4D48-92BB-9786151B98F0}"/>
              </a:ext>
            </a:extLst>
          </p:cNvPr>
          <p:cNvSpPr>
            <a:spLocks noGrp="1"/>
          </p:cNvSpPr>
          <p:nvPr>
            <p:ph type="title"/>
          </p:nvPr>
        </p:nvSpPr>
        <p:spPr>
          <a:xfrm>
            <a:off x="281626" y="175835"/>
            <a:ext cx="11384729" cy="1141675"/>
          </a:xfrm>
        </p:spPr>
        <p:txBody>
          <a:bodyPr/>
          <a:lstStyle/>
          <a:p>
            <a:r>
              <a:rPr lang="en-US" dirty="0"/>
              <a:t>Dominant Habitude</a:t>
            </a:r>
          </a:p>
        </p:txBody>
      </p:sp>
      <p:sp>
        <p:nvSpPr>
          <p:cNvPr id="6" name="Slide Number Placeholder 5">
            <a:extLst>
              <a:ext uri="{FF2B5EF4-FFF2-40B4-BE49-F238E27FC236}">
                <a16:creationId xmlns="" xmlns:a16="http://schemas.microsoft.com/office/drawing/2014/main" id="{334A3D6D-30D2-4785-A4A9-FFB201FEC542}"/>
              </a:ext>
            </a:extLst>
          </p:cNvPr>
          <p:cNvSpPr>
            <a:spLocks noGrp="1"/>
          </p:cNvSpPr>
          <p:nvPr>
            <p:ph type="sldNum" sz="quarter" idx="12"/>
          </p:nvPr>
        </p:nvSpPr>
        <p:spPr/>
        <p:txBody>
          <a:bodyPr/>
          <a:lstStyle/>
          <a:p>
            <a:fld id="{96F5C231-AD7D-4603-B2D7-EC5E5C0D085B}" type="slidenum">
              <a:rPr lang="en-US" smtClean="0"/>
              <a:t>13</a:t>
            </a:fld>
            <a:endParaRPr lang="en-US" dirty="0"/>
          </a:p>
        </p:txBody>
      </p:sp>
      <p:pic>
        <p:nvPicPr>
          <p:cNvPr id="8" name="Picture 2">
            <a:extLst>
              <a:ext uri="{FF2B5EF4-FFF2-40B4-BE49-F238E27FC236}">
                <a16:creationId xmlns="" xmlns:a16="http://schemas.microsoft.com/office/drawing/2014/main" id="{CE9C40C7-2865-4E4C-9E94-15DF597AA552}"/>
              </a:ext>
            </a:extLst>
          </p:cNvPr>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l="18457" t="22506" r="53838" b="15471"/>
          <a:stretch/>
        </p:blipFill>
        <p:spPr bwMode="auto">
          <a:xfrm>
            <a:off x="4431311" y="1531178"/>
            <a:ext cx="3268154"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rot="20665251">
            <a:off x="1531805" y="1959904"/>
            <a:ext cx="2618509" cy="954107"/>
          </a:xfrm>
          <a:prstGeom prst="rect">
            <a:avLst/>
          </a:prstGeom>
          <a:noFill/>
        </p:spPr>
        <p:txBody>
          <a:bodyPr wrap="square" rtlCol="0">
            <a:spAutoFit/>
          </a:bodyPr>
          <a:lstStyle/>
          <a:p>
            <a:pPr algn="ctr"/>
            <a:r>
              <a:rPr lang="en-US" sz="2800" i="1" dirty="0"/>
              <a:t>How do you see yourself?</a:t>
            </a:r>
          </a:p>
        </p:txBody>
      </p:sp>
      <p:sp>
        <p:nvSpPr>
          <p:cNvPr id="17" name="TextBox 16"/>
          <p:cNvSpPr txBox="1"/>
          <p:nvPr/>
        </p:nvSpPr>
        <p:spPr>
          <a:xfrm rot="824026">
            <a:off x="7976265" y="1922997"/>
            <a:ext cx="2618509" cy="954107"/>
          </a:xfrm>
          <a:prstGeom prst="rect">
            <a:avLst/>
          </a:prstGeom>
          <a:noFill/>
        </p:spPr>
        <p:txBody>
          <a:bodyPr wrap="square" rtlCol="0">
            <a:spAutoFit/>
          </a:bodyPr>
          <a:lstStyle/>
          <a:p>
            <a:pPr algn="ctr"/>
            <a:r>
              <a:rPr lang="en-US" sz="2800" i="1" dirty="0"/>
              <a:t>How do others see you?</a:t>
            </a:r>
          </a:p>
        </p:txBody>
      </p:sp>
      <p:sp>
        <p:nvSpPr>
          <p:cNvPr id="18" name="TextBox 17"/>
          <p:cNvSpPr txBox="1"/>
          <p:nvPr/>
        </p:nvSpPr>
        <p:spPr>
          <a:xfrm rot="20731358">
            <a:off x="7978129" y="3983006"/>
            <a:ext cx="2618509" cy="954107"/>
          </a:xfrm>
          <a:prstGeom prst="rect">
            <a:avLst/>
          </a:prstGeom>
          <a:noFill/>
        </p:spPr>
        <p:txBody>
          <a:bodyPr wrap="square" rtlCol="0">
            <a:spAutoFit/>
          </a:bodyPr>
          <a:lstStyle/>
          <a:p>
            <a:pPr algn="ctr"/>
            <a:r>
              <a:rPr lang="en-US" sz="2800" i="1" dirty="0"/>
              <a:t>Challenges may be…</a:t>
            </a:r>
          </a:p>
        </p:txBody>
      </p:sp>
      <p:sp>
        <p:nvSpPr>
          <p:cNvPr id="19" name="TextBox 18"/>
          <p:cNvSpPr txBox="1"/>
          <p:nvPr/>
        </p:nvSpPr>
        <p:spPr>
          <a:xfrm rot="670698">
            <a:off x="1662807" y="4207176"/>
            <a:ext cx="2356504" cy="954107"/>
          </a:xfrm>
          <a:prstGeom prst="rect">
            <a:avLst/>
          </a:prstGeom>
          <a:noFill/>
        </p:spPr>
        <p:txBody>
          <a:bodyPr wrap="square" rtlCol="0">
            <a:spAutoFit/>
          </a:bodyPr>
          <a:lstStyle/>
          <a:p>
            <a:pPr algn="ctr"/>
            <a:r>
              <a:rPr lang="en-US" sz="2800" i="1" dirty="0"/>
              <a:t>Advantages may be…</a:t>
            </a:r>
          </a:p>
        </p:txBody>
      </p:sp>
    </p:spTree>
    <p:extLst>
      <p:ext uri="{BB962C8B-B14F-4D97-AF65-F5344CB8AC3E}">
        <p14:creationId xmlns:p14="http://schemas.microsoft.com/office/powerpoint/2010/main" val="179108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6BB107-C782-4C39-8997-C9F91EDA4962}"/>
              </a:ext>
            </a:extLst>
          </p:cNvPr>
          <p:cNvSpPr>
            <a:spLocks noGrp="1"/>
          </p:cNvSpPr>
          <p:nvPr>
            <p:ph type="title"/>
          </p:nvPr>
        </p:nvSpPr>
        <p:spPr/>
        <p:txBody>
          <a:bodyPr/>
          <a:lstStyle/>
          <a:p>
            <a:r>
              <a:rPr lang="en-US" dirty="0"/>
              <a:t>Financial Benefits of Marriage</a:t>
            </a:r>
          </a:p>
        </p:txBody>
      </p:sp>
      <p:sp>
        <p:nvSpPr>
          <p:cNvPr id="3" name="Content Placeholder 2">
            <a:extLst>
              <a:ext uri="{FF2B5EF4-FFF2-40B4-BE49-F238E27FC236}">
                <a16:creationId xmlns="" xmlns:a16="http://schemas.microsoft.com/office/drawing/2014/main" id="{A2D17361-99CF-431E-8F72-890B551A40B9}"/>
              </a:ext>
            </a:extLst>
          </p:cNvPr>
          <p:cNvSpPr>
            <a:spLocks noGrp="1"/>
          </p:cNvSpPr>
          <p:nvPr>
            <p:ph idx="1"/>
          </p:nvPr>
        </p:nvSpPr>
        <p:spPr>
          <a:xfrm>
            <a:off x="403635" y="1647771"/>
            <a:ext cx="11384729" cy="4351338"/>
          </a:xfrm>
        </p:spPr>
        <p:txBody>
          <a:bodyPr>
            <a:noAutofit/>
          </a:bodyPr>
          <a:lstStyle/>
          <a:p>
            <a:r>
              <a:rPr lang="en-US" sz="2700" dirty="0"/>
              <a:t>Increased BAH and additional housing options</a:t>
            </a:r>
          </a:p>
          <a:p>
            <a:r>
              <a:rPr lang="en-US" sz="2700" dirty="0"/>
              <a:t>Health insurance for the spouse and children</a:t>
            </a:r>
          </a:p>
          <a:p>
            <a:r>
              <a:rPr lang="en-US" sz="2700" dirty="0"/>
              <a:t>Family separation allowance</a:t>
            </a:r>
          </a:p>
          <a:p>
            <a:r>
              <a:rPr lang="en-US" sz="2700" dirty="0"/>
              <a:t>Relocation reimbursement for moving expenses</a:t>
            </a:r>
          </a:p>
          <a:p>
            <a:r>
              <a:rPr lang="en-US" sz="2700" dirty="0"/>
              <a:t>VA home loans (also available to non-married)</a:t>
            </a:r>
          </a:p>
          <a:p>
            <a:r>
              <a:rPr lang="en-US" sz="2700" dirty="0"/>
              <a:t>Unemployment compensation for trailing spouses</a:t>
            </a:r>
          </a:p>
          <a:p>
            <a:r>
              <a:rPr lang="en-US" sz="2700" dirty="0"/>
              <a:t>Educational benefits that extend to spouses and children</a:t>
            </a:r>
          </a:p>
          <a:p>
            <a:r>
              <a:rPr lang="en-US" sz="2700" dirty="0"/>
              <a:t>Free military air travel based on availability</a:t>
            </a:r>
          </a:p>
          <a:p>
            <a:r>
              <a:rPr lang="en-US" sz="2700" dirty="0"/>
              <a:t>Commissary privileges that provide 30% savings and tax-free shopping</a:t>
            </a:r>
          </a:p>
        </p:txBody>
      </p:sp>
      <p:sp>
        <p:nvSpPr>
          <p:cNvPr id="4" name="Slide Number Placeholder 3">
            <a:extLst>
              <a:ext uri="{FF2B5EF4-FFF2-40B4-BE49-F238E27FC236}">
                <a16:creationId xmlns="" xmlns:a16="http://schemas.microsoft.com/office/drawing/2014/main" id="{8A24EE6C-C939-4729-80D3-0059A4C394C3}"/>
              </a:ext>
            </a:extLst>
          </p:cNvPr>
          <p:cNvSpPr>
            <a:spLocks noGrp="1"/>
          </p:cNvSpPr>
          <p:nvPr>
            <p:ph type="sldNum" sz="quarter" idx="12"/>
          </p:nvPr>
        </p:nvSpPr>
        <p:spPr/>
        <p:txBody>
          <a:bodyPr/>
          <a:lstStyle/>
          <a:p>
            <a:fld id="{96F5C231-AD7D-4603-B2D7-EC5E5C0D085B}" type="slidenum">
              <a:rPr lang="en-US" smtClean="0"/>
              <a:t>14</a:t>
            </a:fld>
            <a:endParaRPr lang="en-US" dirty="0"/>
          </a:p>
        </p:txBody>
      </p:sp>
      <p:pic>
        <p:nvPicPr>
          <p:cNvPr id="7" name="Picture 6" descr="A group of people sitting next to a person&#10;&#10;Description automatically generated">
            <a:extLst>
              <a:ext uri="{FF2B5EF4-FFF2-40B4-BE49-F238E27FC236}">
                <a16:creationId xmlns="" xmlns:a16="http://schemas.microsoft.com/office/drawing/2014/main" id="{B8814445-87D8-4C75-9E20-E1D7CEAD2E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58" y="1647771"/>
            <a:ext cx="2851613" cy="3733049"/>
          </a:xfrm>
          <a:prstGeom prst="rect">
            <a:avLst/>
          </a:prstGeom>
        </p:spPr>
      </p:pic>
    </p:spTree>
    <p:extLst>
      <p:ext uri="{BB962C8B-B14F-4D97-AF65-F5344CB8AC3E}">
        <p14:creationId xmlns:p14="http://schemas.microsoft.com/office/powerpoint/2010/main" val="86799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4C2E0C-D8E2-4794-9BDC-20FDA9085801}"/>
              </a:ext>
            </a:extLst>
          </p:cNvPr>
          <p:cNvSpPr>
            <a:spLocks noGrp="1"/>
          </p:cNvSpPr>
          <p:nvPr>
            <p:ph type="title"/>
          </p:nvPr>
        </p:nvSpPr>
        <p:spPr/>
        <p:txBody>
          <a:bodyPr/>
          <a:lstStyle/>
          <a:p>
            <a:r>
              <a:rPr lang="en-US" dirty="0"/>
              <a:t>Financial Considerations Affected by Marriage</a:t>
            </a:r>
          </a:p>
        </p:txBody>
      </p:sp>
      <p:sp>
        <p:nvSpPr>
          <p:cNvPr id="3" name="Content Placeholder 2">
            <a:extLst>
              <a:ext uri="{FF2B5EF4-FFF2-40B4-BE49-F238E27FC236}">
                <a16:creationId xmlns="" xmlns:a16="http://schemas.microsoft.com/office/drawing/2014/main" id="{5BAC1E44-D10C-4195-A6A8-9CEE638678A5}"/>
              </a:ext>
            </a:extLst>
          </p:cNvPr>
          <p:cNvSpPr>
            <a:spLocks noGrp="1"/>
          </p:cNvSpPr>
          <p:nvPr>
            <p:ph idx="1"/>
          </p:nvPr>
        </p:nvSpPr>
        <p:spPr>
          <a:xfrm>
            <a:off x="413237" y="1825625"/>
            <a:ext cx="8161137" cy="4351338"/>
          </a:xfrm>
        </p:spPr>
        <p:txBody>
          <a:bodyPr/>
          <a:lstStyle/>
          <a:p>
            <a:r>
              <a:rPr lang="en-US" dirty="0"/>
              <a:t>Estate planning</a:t>
            </a:r>
          </a:p>
          <a:p>
            <a:pPr lvl="1"/>
            <a:r>
              <a:rPr lang="en-US" dirty="0"/>
              <a:t>SGLI and TSP beneficiary automatically become your spouse</a:t>
            </a:r>
          </a:p>
          <a:p>
            <a:pPr lvl="1"/>
            <a:r>
              <a:rPr lang="en-US" dirty="0"/>
              <a:t>Creating and/or revising your Power of Attorney</a:t>
            </a:r>
          </a:p>
          <a:p>
            <a:pPr lvl="1"/>
            <a:r>
              <a:rPr lang="en-US" dirty="0"/>
              <a:t>Creating and revising your Advanced Medical Directive (AMD)</a:t>
            </a:r>
          </a:p>
          <a:p>
            <a:r>
              <a:rPr lang="en-US" dirty="0"/>
              <a:t>Tax Implications</a:t>
            </a:r>
          </a:p>
          <a:p>
            <a:pPr lvl="1"/>
            <a:r>
              <a:rPr lang="en-US" dirty="0"/>
              <a:t>Determine if you want to file “Married filing jointly” or “Married filing separately”</a:t>
            </a:r>
          </a:p>
          <a:p>
            <a:pPr lvl="1"/>
            <a:r>
              <a:rPr lang="en-US" dirty="0"/>
              <a:t>Review your tax withholding</a:t>
            </a:r>
          </a:p>
        </p:txBody>
      </p:sp>
      <p:sp>
        <p:nvSpPr>
          <p:cNvPr id="4" name="Slide Number Placeholder 3">
            <a:extLst>
              <a:ext uri="{FF2B5EF4-FFF2-40B4-BE49-F238E27FC236}">
                <a16:creationId xmlns="" xmlns:a16="http://schemas.microsoft.com/office/drawing/2014/main" id="{24DF5073-C3D3-4306-9B23-998A5AC300C3}"/>
              </a:ext>
            </a:extLst>
          </p:cNvPr>
          <p:cNvSpPr>
            <a:spLocks noGrp="1"/>
          </p:cNvSpPr>
          <p:nvPr>
            <p:ph type="sldNum" sz="quarter" idx="12"/>
          </p:nvPr>
        </p:nvSpPr>
        <p:spPr/>
        <p:txBody>
          <a:bodyPr/>
          <a:lstStyle/>
          <a:p>
            <a:fld id="{96F5C231-AD7D-4603-B2D7-EC5E5C0D085B}" type="slidenum">
              <a:rPr lang="en-US" smtClean="0"/>
              <a:t>15</a:t>
            </a:fld>
            <a:endParaRPr lang="en-US" dirty="0"/>
          </a:p>
        </p:txBody>
      </p:sp>
      <p:pic>
        <p:nvPicPr>
          <p:cNvPr id="6" name="Picture 5" descr="A close up of a piece of paper&#10;&#10;Description automatically generated">
            <a:extLst>
              <a:ext uri="{FF2B5EF4-FFF2-40B4-BE49-F238E27FC236}">
                <a16:creationId xmlns="" xmlns:a16="http://schemas.microsoft.com/office/drawing/2014/main" id="{91E4E64F-9926-4419-8132-14C49F1CB9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006" t="26621" r="16831" b="13880"/>
          <a:stretch/>
        </p:blipFill>
        <p:spPr>
          <a:xfrm>
            <a:off x="8424471" y="2015493"/>
            <a:ext cx="3177915" cy="2827014"/>
          </a:xfrm>
          <a:prstGeom prst="rect">
            <a:avLst/>
          </a:prstGeom>
          <a:effectLst>
            <a:softEdge rad="76200"/>
          </a:effectLst>
        </p:spPr>
      </p:pic>
    </p:spTree>
    <p:extLst>
      <p:ext uri="{BB962C8B-B14F-4D97-AF65-F5344CB8AC3E}">
        <p14:creationId xmlns:p14="http://schemas.microsoft.com/office/powerpoint/2010/main" val="95695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4836A5-1975-4D6B-B928-BE187F60B303}"/>
              </a:ext>
            </a:extLst>
          </p:cNvPr>
          <p:cNvSpPr>
            <a:spLocks noGrp="1"/>
          </p:cNvSpPr>
          <p:nvPr>
            <p:ph type="title"/>
          </p:nvPr>
        </p:nvSpPr>
        <p:spPr/>
        <p:txBody>
          <a:bodyPr/>
          <a:lstStyle/>
          <a:p>
            <a:r>
              <a:rPr lang="en-US" dirty="0"/>
              <a:t>Marrying a Non-U.S. Citizen</a:t>
            </a:r>
          </a:p>
        </p:txBody>
      </p:sp>
      <p:sp>
        <p:nvSpPr>
          <p:cNvPr id="4" name="Slide Number Placeholder 3">
            <a:extLst>
              <a:ext uri="{FF2B5EF4-FFF2-40B4-BE49-F238E27FC236}">
                <a16:creationId xmlns="" xmlns:a16="http://schemas.microsoft.com/office/drawing/2014/main" id="{907A33DF-9915-449D-B290-3E9C9CEAEE58}"/>
              </a:ext>
            </a:extLst>
          </p:cNvPr>
          <p:cNvSpPr>
            <a:spLocks noGrp="1"/>
          </p:cNvSpPr>
          <p:nvPr>
            <p:ph type="sldNum" sz="quarter" idx="12"/>
          </p:nvPr>
        </p:nvSpPr>
        <p:spPr/>
        <p:txBody>
          <a:bodyPr/>
          <a:lstStyle/>
          <a:p>
            <a:fld id="{96F5C231-AD7D-4603-B2D7-EC5E5C0D085B}" type="slidenum">
              <a:rPr lang="en-US" smtClean="0"/>
              <a:t>16</a:t>
            </a:fld>
            <a:endParaRPr lang="en-US" dirty="0"/>
          </a:p>
        </p:txBody>
      </p:sp>
      <p:graphicFrame>
        <p:nvGraphicFramePr>
          <p:cNvPr id="6" name="Content Placeholder 3">
            <a:extLst>
              <a:ext uri="{FF2B5EF4-FFF2-40B4-BE49-F238E27FC236}">
                <a16:creationId xmlns="" xmlns:a16="http://schemas.microsoft.com/office/drawing/2014/main" id="{AAA05CA9-11C5-4037-9C21-F9111AB065A7}"/>
              </a:ext>
            </a:extLst>
          </p:cNvPr>
          <p:cNvGraphicFramePr>
            <a:graphicFrameLocks/>
          </p:cNvGraphicFramePr>
          <p:nvPr>
            <p:extLst>
              <p:ext uri="{D42A27DB-BD31-4B8C-83A1-F6EECF244321}">
                <p14:modId xmlns:p14="http://schemas.microsoft.com/office/powerpoint/2010/main" val="488291360"/>
              </p:ext>
            </p:extLst>
          </p:nvPr>
        </p:nvGraphicFramePr>
        <p:xfrm>
          <a:off x="2395120" y="1710522"/>
          <a:ext cx="7401759" cy="3436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5">
            <a:extLst>
              <a:ext uri="{FF2B5EF4-FFF2-40B4-BE49-F238E27FC236}">
                <a16:creationId xmlns="" xmlns:a16="http://schemas.microsoft.com/office/drawing/2014/main" id="{D223F116-1C14-4FB3-B617-54AA42E725D5}"/>
              </a:ext>
            </a:extLst>
          </p:cNvPr>
          <p:cNvSpPr>
            <a:spLocks noChangeArrowheads="1"/>
          </p:cNvSpPr>
          <p:nvPr/>
        </p:nvSpPr>
        <p:spPr bwMode="auto">
          <a:xfrm>
            <a:off x="1490245" y="5481821"/>
            <a:ext cx="95125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90513" algn="l"/>
                <a:tab pos="914400" algn="l"/>
              </a:tabLst>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290513" algn="l"/>
                <a:tab pos="914400" algn="l"/>
              </a:tabLst>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290513" algn="l"/>
                <a:tab pos="914400" algn="l"/>
              </a:tabLst>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290513" algn="l"/>
                <a:tab pos="914400" algn="l"/>
              </a:tabLst>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290513" algn="l"/>
                <a:tab pos="9144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290513" algn="l"/>
                <a:tab pos="9144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290513" algn="l"/>
                <a:tab pos="9144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290513" algn="l"/>
                <a:tab pos="9144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290513" algn="l"/>
                <a:tab pos="914400"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dirty="0">
                <a:solidFill>
                  <a:srgbClr val="C00000"/>
                </a:solidFill>
                <a:latin typeface="Franklin Gothic Medium" panose="020B0603020102020204" pitchFamily="34" charset="0"/>
              </a:rPr>
              <a:t>U.S. Citizenship and Immigration Services toll-free military help line: (877) 247-4645</a:t>
            </a:r>
          </a:p>
        </p:txBody>
      </p:sp>
    </p:spTree>
    <p:extLst>
      <p:ext uri="{BB962C8B-B14F-4D97-AF65-F5344CB8AC3E}">
        <p14:creationId xmlns:p14="http://schemas.microsoft.com/office/powerpoint/2010/main" val="349987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0742E7B-801B-B946-B9DD-948840EA324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9CC73BA-0814-D14F-847A-D83A23A3C5A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E854054A-2E0A-4540-BAED-802C05FE638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dgm id="{572EA98E-09DC-6140-8C64-F417DA68D92D}"/>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dgm id="{BE89086B-AE0D-4542-BF28-2191EEE2CEF3}"/>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dgm id="{A6E51F5B-DE75-AA4F-B272-A5FB8469E50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DF6F33FE-A82B-0E47-B1F8-F2B40240A50F}"/>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0F3878DE-2F7C-6948-833C-70378081960D}"/>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25DA8D18-A68C-A74E-94C5-0DBF280A9698}"/>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5E8CF96E-5BCE-0242-B308-F54318D1DCA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2862D93F-6437-3D4B-82CD-2476F896EE53}"/>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graphicEl>
                                              <a:dgm id="{8DE084A5-F966-7F4B-A86A-8F4F94217F94}"/>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graphicEl>
                                              <a:dgm id="{053DE919-D5D9-754F-A2A7-CF99A45AC3C8}"/>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graphicEl>
                                              <a:dgm id="{8945310B-2A69-5844-B116-D1773E976E20}"/>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38A11B-D9D1-406D-9B7D-60BC9FBE15E2}"/>
              </a:ext>
            </a:extLst>
          </p:cNvPr>
          <p:cNvSpPr>
            <a:spLocks noGrp="1"/>
          </p:cNvSpPr>
          <p:nvPr>
            <p:ph type="title"/>
          </p:nvPr>
        </p:nvSpPr>
        <p:spPr/>
        <p:txBody>
          <a:bodyPr/>
          <a:lstStyle/>
          <a:p>
            <a:r>
              <a:rPr lang="en-US" dirty="0"/>
              <a:t>Developing a Spending Plan</a:t>
            </a:r>
          </a:p>
        </p:txBody>
      </p:sp>
      <p:sp>
        <p:nvSpPr>
          <p:cNvPr id="4" name="Slide Number Placeholder 3">
            <a:extLst>
              <a:ext uri="{FF2B5EF4-FFF2-40B4-BE49-F238E27FC236}">
                <a16:creationId xmlns="" xmlns:a16="http://schemas.microsoft.com/office/drawing/2014/main" id="{5E8450F1-62FD-4D77-8065-19054F7B8EF8}"/>
              </a:ext>
            </a:extLst>
          </p:cNvPr>
          <p:cNvSpPr>
            <a:spLocks noGrp="1"/>
          </p:cNvSpPr>
          <p:nvPr>
            <p:ph type="sldNum" sz="quarter" idx="12"/>
          </p:nvPr>
        </p:nvSpPr>
        <p:spPr/>
        <p:txBody>
          <a:bodyPr/>
          <a:lstStyle/>
          <a:p>
            <a:fld id="{96F5C231-AD7D-4603-B2D7-EC5E5C0D085B}" type="slidenum">
              <a:rPr lang="en-US" smtClean="0"/>
              <a:t>17</a:t>
            </a:fld>
            <a:endParaRPr lang="en-US" dirty="0"/>
          </a:p>
        </p:txBody>
      </p:sp>
      <p:graphicFrame>
        <p:nvGraphicFramePr>
          <p:cNvPr id="5" name="Content Placeholder 3">
            <a:extLst>
              <a:ext uri="{FF2B5EF4-FFF2-40B4-BE49-F238E27FC236}">
                <a16:creationId xmlns="" xmlns:a16="http://schemas.microsoft.com/office/drawing/2014/main" id="{2BEECDFB-B933-4DDA-8380-95B44EE95506}"/>
              </a:ext>
            </a:extLst>
          </p:cNvPr>
          <p:cNvGraphicFramePr>
            <a:graphicFrameLocks/>
          </p:cNvGraphicFramePr>
          <p:nvPr>
            <p:extLst>
              <p:ext uri="{D42A27DB-BD31-4B8C-83A1-F6EECF244321}">
                <p14:modId xmlns:p14="http://schemas.microsoft.com/office/powerpoint/2010/main" val="3815120480"/>
              </p:ext>
            </p:extLst>
          </p:nvPr>
        </p:nvGraphicFramePr>
        <p:xfrm>
          <a:off x="2129396" y="1568634"/>
          <a:ext cx="8241279" cy="5024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945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9693FB-A060-EE40-B8B5-321363756B9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8D729A2-57BF-C047-A588-FB0F212578A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5A0393FB-E529-6B45-BF6A-592F7968216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6771231C-C9B3-E345-B481-CACCA2E44CF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7CCE0D6-ECAC-A747-AC99-C8865C22AC8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B89CD0C8-9497-6E42-9962-4709F94FBB7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3DC840FF-6A3D-B94F-8002-A4D40C631AC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80F8906D-D5AF-A849-9FA2-BBFB9A73B1D4}"/>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AE8977E2-9229-F94C-A6D1-F4ACD0FC50C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51564D-FF3F-4226-A84A-EDF809668F5C}"/>
              </a:ext>
            </a:extLst>
          </p:cNvPr>
          <p:cNvSpPr>
            <a:spLocks noGrp="1"/>
          </p:cNvSpPr>
          <p:nvPr>
            <p:ph type="title"/>
          </p:nvPr>
        </p:nvSpPr>
        <p:spPr/>
        <p:txBody>
          <a:bodyPr/>
          <a:lstStyle/>
          <a:p>
            <a:r>
              <a:rPr lang="en-US" dirty="0"/>
              <a:t>Set Savings Goals</a:t>
            </a:r>
          </a:p>
        </p:txBody>
      </p:sp>
      <p:sp>
        <p:nvSpPr>
          <p:cNvPr id="3" name="Content Placeholder 2">
            <a:extLst>
              <a:ext uri="{FF2B5EF4-FFF2-40B4-BE49-F238E27FC236}">
                <a16:creationId xmlns="" xmlns:a16="http://schemas.microsoft.com/office/drawing/2014/main" id="{748143CE-75C8-4E18-B5EF-025F490310A9}"/>
              </a:ext>
            </a:extLst>
          </p:cNvPr>
          <p:cNvSpPr>
            <a:spLocks noGrp="1"/>
          </p:cNvSpPr>
          <p:nvPr>
            <p:ph idx="1"/>
          </p:nvPr>
        </p:nvSpPr>
        <p:spPr>
          <a:xfrm>
            <a:off x="413237" y="1683933"/>
            <a:ext cx="8530154" cy="4998038"/>
          </a:xfrm>
        </p:spPr>
        <p:txBody>
          <a:bodyPr>
            <a:normAutofit/>
          </a:bodyPr>
          <a:lstStyle/>
          <a:p>
            <a:r>
              <a:rPr lang="en-US" dirty="0"/>
              <a:t>Make sure to set saving goals as part of your spending </a:t>
            </a:r>
            <a:r>
              <a:rPr lang="en-US" dirty="0" smtClean="0"/>
              <a:t>plan</a:t>
            </a:r>
            <a:endParaRPr lang="en-US" dirty="0"/>
          </a:p>
          <a:p>
            <a:r>
              <a:rPr lang="en-US" dirty="0"/>
              <a:t>Savings goals could include:</a:t>
            </a:r>
          </a:p>
          <a:p>
            <a:pPr lvl="1"/>
            <a:r>
              <a:rPr lang="en-US" dirty="0"/>
              <a:t>Wedding costs</a:t>
            </a:r>
          </a:p>
          <a:p>
            <a:pPr lvl="1"/>
            <a:r>
              <a:rPr lang="en-US" dirty="0"/>
              <a:t>Planning for children</a:t>
            </a:r>
          </a:p>
          <a:p>
            <a:pPr lvl="1"/>
            <a:r>
              <a:rPr lang="en-US" dirty="0"/>
              <a:t>Renting or purchasing a larger home</a:t>
            </a:r>
          </a:p>
          <a:p>
            <a:pPr lvl="1"/>
            <a:r>
              <a:rPr lang="en-US" dirty="0"/>
              <a:t>Travel costs to visit both families</a:t>
            </a:r>
          </a:p>
          <a:p>
            <a:pPr lvl="1"/>
            <a:r>
              <a:rPr lang="en-US" dirty="0"/>
              <a:t>Retirement</a:t>
            </a:r>
          </a:p>
          <a:p>
            <a:pPr lvl="1"/>
            <a:r>
              <a:rPr lang="en-US" dirty="0"/>
              <a:t>Having a specific amount of money in an emergency fund</a:t>
            </a:r>
          </a:p>
          <a:p>
            <a:pPr lvl="1"/>
            <a:r>
              <a:rPr lang="en-US" dirty="0"/>
              <a:t>Paying down debt</a:t>
            </a:r>
          </a:p>
          <a:p>
            <a:pPr lvl="1"/>
            <a:r>
              <a:rPr lang="en-US" dirty="0"/>
              <a:t>Paying for education</a:t>
            </a:r>
          </a:p>
          <a:p>
            <a:endParaRPr lang="en-US" dirty="0"/>
          </a:p>
        </p:txBody>
      </p:sp>
      <p:sp>
        <p:nvSpPr>
          <p:cNvPr id="4" name="Slide Number Placeholder 3">
            <a:extLst>
              <a:ext uri="{FF2B5EF4-FFF2-40B4-BE49-F238E27FC236}">
                <a16:creationId xmlns="" xmlns:a16="http://schemas.microsoft.com/office/drawing/2014/main" id="{F70E221F-DF11-4920-A638-84535F102270}"/>
              </a:ext>
            </a:extLst>
          </p:cNvPr>
          <p:cNvSpPr>
            <a:spLocks noGrp="1"/>
          </p:cNvSpPr>
          <p:nvPr>
            <p:ph type="sldNum" sz="quarter" idx="12"/>
          </p:nvPr>
        </p:nvSpPr>
        <p:spPr/>
        <p:txBody>
          <a:bodyPr/>
          <a:lstStyle/>
          <a:p>
            <a:fld id="{96F5C231-AD7D-4603-B2D7-EC5E5C0D085B}" type="slidenum">
              <a:rPr lang="en-US" smtClean="0"/>
              <a:t>18</a:t>
            </a:fld>
            <a:endParaRPr lang="en-US" dirty="0"/>
          </a:p>
        </p:txBody>
      </p:sp>
      <p:pic>
        <p:nvPicPr>
          <p:cNvPr id="6" name="Picture 5">
            <a:extLst>
              <a:ext uri="{FF2B5EF4-FFF2-40B4-BE49-F238E27FC236}">
                <a16:creationId xmlns="" xmlns:a16="http://schemas.microsoft.com/office/drawing/2014/main" id="{DB435BB4-B707-482A-A208-653D4BFB0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3391" y="1887483"/>
            <a:ext cx="2233059" cy="3512499"/>
          </a:xfrm>
          <a:prstGeom prst="rect">
            <a:avLst/>
          </a:prstGeom>
          <a:effectLst>
            <a:softEdge rad="76200"/>
          </a:effectLst>
        </p:spPr>
      </p:pic>
    </p:spTree>
    <p:extLst>
      <p:ext uri="{BB962C8B-B14F-4D97-AF65-F5344CB8AC3E}">
        <p14:creationId xmlns:p14="http://schemas.microsoft.com/office/powerpoint/2010/main" val="19220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6A231B-3576-4510-A932-CBF7C58EEEB4}"/>
              </a:ext>
            </a:extLst>
          </p:cNvPr>
          <p:cNvSpPr>
            <a:spLocks noGrp="1"/>
          </p:cNvSpPr>
          <p:nvPr>
            <p:ph type="title"/>
          </p:nvPr>
        </p:nvSpPr>
        <p:spPr/>
        <p:txBody>
          <a:bodyPr/>
          <a:lstStyle/>
          <a:p>
            <a:r>
              <a:rPr lang="en-US" dirty="0"/>
              <a:t>Meeting Financial Obligations</a:t>
            </a:r>
          </a:p>
        </p:txBody>
      </p:sp>
      <p:sp>
        <p:nvSpPr>
          <p:cNvPr id="3" name="Content Placeholder 2">
            <a:extLst>
              <a:ext uri="{FF2B5EF4-FFF2-40B4-BE49-F238E27FC236}">
                <a16:creationId xmlns="" xmlns:a16="http://schemas.microsoft.com/office/drawing/2014/main" id="{3B0EF9EB-C84C-40C8-9973-E1FE0A8D8B31}"/>
              </a:ext>
            </a:extLst>
          </p:cNvPr>
          <p:cNvSpPr>
            <a:spLocks noGrp="1"/>
          </p:cNvSpPr>
          <p:nvPr>
            <p:ph idx="1"/>
          </p:nvPr>
        </p:nvSpPr>
        <p:spPr>
          <a:xfrm>
            <a:off x="413237" y="1825625"/>
            <a:ext cx="5682763" cy="4351338"/>
          </a:xfrm>
        </p:spPr>
        <p:txBody>
          <a:bodyPr/>
          <a:lstStyle/>
          <a:p>
            <a:pPr marL="346075" indent="-346075">
              <a:spcBef>
                <a:spcPct val="0"/>
              </a:spcBef>
              <a:spcAft>
                <a:spcPts val="1200"/>
              </a:spcAft>
            </a:pPr>
            <a:r>
              <a:rPr lang="en-US" altLang="en-US" dirty="0">
                <a:ea typeface="ＭＳ Ｐゴシック" panose="020B0600070205080204" pitchFamily="34" charset="-128"/>
              </a:rPr>
              <a:t>Marine Corps expects all Marines to provide adequate and continuous financial support to family members</a:t>
            </a:r>
          </a:p>
          <a:p>
            <a:pPr marL="346075" indent="-346075">
              <a:spcBef>
                <a:spcPct val="0"/>
              </a:spcBef>
              <a:spcAft>
                <a:spcPts val="1200"/>
              </a:spcAft>
            </a:pPr>
            <a:r>
              <a:rPr lang="en-US" altLang="en-US" dirty="0">
                <a:ea typeface="ＭＳ Ｐゴシック" panose="020B0600070205080204" pitchFamily="34" charset="-128"/>
              </a:rPr>
              <a:t>Marines:</a:t>
            </a:r>
          </a:p>
          <a:p>
            <a:pPr marL="803275" lvl="1" indent="-346075">
              <a:spcBef>
                <a:spcPct val="0"/>
              </a:spcBef>
              <a:spcAft>
                <a:spcPts val="1200"/>
              </a:spcAft>
            </a:pPr>
            <a:r>
              <a:rPr lang="en-US" altLang="en-US" dirty="0">
                <a:ea typeface="ＭＳ Ｐゴシック" panose="020B0600070205080204" pitchFamily="34" charset="-128"/>
              </a:rPr>
              <a:t>Are responsible for spouse’s and children’s financial well-being </a:t>
            </a:r>
          </a:p>
          <a:p>
            <a:pPr marL="803275" lvl="1" indent="-346075">
              <a:spcBef>
                <a:spcPct val="0"/>
              </a:spcBef>
              <a:spcAft>
                <a:spcPts val="1200"/>
              </a:spcAft>
            </a:pPr>
            <a:r>
              <a:rPr lang="en-US" altLang="en-US" dirty="0">
                <a:ea typeface="ＭＳ Ｐゴシック" panose="020B0600070205080204" pitchFamily="34" charset="-128"/>
              </a:rPr>
              <a:t>Must fulfill financial obligations even while deployed or face disciplinary actions</a:t>
            </a:r>
          </a:p>
          <a:p>
            <a:endParaRPr lang="en-US" dirty="0"/>
          </a:p>
        </p:txBody>
      </p:sp>
      <p:sp>
        <p:nvSpPr>
          <p:cNvPr id="4" name="Slide Number Placeholder 3">
            <a:extLst>
              <a:ext uri="{FF2B5EF4-FFF2-40B4-BE49-F238E27FC236}">
                <a16:creationId xmlns="" xmlns:a16="http://schemas.microsoft.com/office/drawing/2014/main" id="{F9BBE5C9-A4A2-4C05-B6E3-6463DC83757C}"/>
              </a:ext>
            </a:extLst>
          </p:cNvPr>
          <p:cNvSpPr>
            <a:spLocks noGrp="1"/>
          </p:cNvSpPr>
          <p:nvPr>
            <p:ph type="sldNum" sz="quarter" idx="12"/>
          </p:nvPr>
        </p:nvSpPr>
        <p:spPr/>
        <p:txBody>
          <a:bodyPr/>
          <a:lstStyle/>
          <a:p>
            <a:fld id="{96F5C231-AD7D-4603-B2D7-EC5E5C0D085B}" type="slidenum">
              <a:rPr lang="en-US" smtClean="0"/>
              <a:t>19</a:t>
            </a:fld>
            <a:endParaRPr lang="en-US" dirty="0"/>
          </a:p>
        </p:txBody>
      </p:sp>
      <p:pic>
        <p:nvPicPr>
          <p:cNvPr id="6" name="Picture 5" descr="A picture containing person, indoor, table, child&#10;&#10;Description automatically generated">
            <a:extLst>
              <a:ext uri="{FF2B5EF4-FFF2-40B4-BE49-F238E27FC236}">
                <a16:creationId xmlns="" xmlns:a16="http://schemas.microsoft.com/office/drawing/2014/main" id="{8D293D78-F73C-47CB-BDE7-FAB57410D0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9848" y="1825625"/>
            <a:ext cx="3087085" cy="4761571"/>
          </a:xfrm>
          <a:prstGeom prst="rect">
            <a:avLst/>
          </a:prstGeom>
          <a:effectLst>
            <a:softEdge rad="63500"/>
          </a:effectLst>
        </p:spPr>
      </p:pic>
    </p:spTree>
    <p:extLst>
      <p:ext uri="{BB962C8B-B14F-4D97-AF65-F5344CB8AC3E}">
        <p14:creationId xmlns:p14="http://schemas.microsoft.com/office/powerpoint/2010/main" val="103707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FF9B6F-BF7A-4DBE-AD78-A905C3A91B1E}"/>
              </a:ext>
            </a:extLst>
          </p:cNvPr>
          <p:cNvSpPr>
            <a:spLocks noGrp="1"/>
          </p:cNvSpPr>
          <p:nvPr>
            <p:ph type="title"/>
          </p:nvPr>
        </p:nvSpPr>
        <p:spPr/>
        <p:txBody>
          <a:bodyPr/>
          <a:lstStyle/>
          <a:p>
            <a:r>
              <a:rPr lang="en-US" dirty="0"/>
              <a:t>Marine Life Cycle: Major Life Events</a:t>
            </a:r>
          </a:p>
        </p:txBody>
      </p:sp>
      <p:sp>
        <p:nvSpPr>
          <p:cNvPr id="3" name="Content Placeholder 2">
            <a:extLst>
              <a:ext uri="{FF2B5EF4-FFF2-40B4-BE49-F238E27FC236}">
                <a16:creationId xmlns="" xmlns:a16="http://schemas.microsoft.com/office/drawing/2014/main" id="{A82457F5-F682-4349-B189-166053466AB5}"/>
              </a:ext>
            </a:extLst>
          </p:cNvPr>
          <p:cNvSpPr>
            <a:spLocks noGrp="1"/>
          </p:cNvSpPr>
          <p:nvPr>
            <p:ph sz="half" idx="1"/>
          </p:nvPr>
        </p:nvSpPr>
        <p:spPr>
          <a:xfrm>
            <a:off x="413232" y="1825625"/>
            <a:ext cx="4012412" cy="4351338"/>
          </a:xfrm>
        </p:spPr>
        <p:txBody>
          <a:bodyPr/>
          <a:lstStyle/>
          <a:p>
            <a:r>
              <a:rPr lang="en-US" dirty="0"/>
              <a:t>Single living in quarters</a:t>
            </a:r>
          </a:p>
          <a:p>
            <a:r>
              <a:rPr lang="en-US" dirty="0"/>
              <a:t>Moving-off base</a:t>
            </a:r>
          </a:p>
          <a:p>
            <a:r>
              <a:rPr lang="en-US" dirty="0"/>
              <a:t>Buying a car</a:t>
            </a:r>
          </a:p>
          <a:p>
            <a:r>
              <a:rPr lang="en-US" b="1" dirty="0"/>
              <a:t>Getting married</a:t>
            </a:r>
          </a:p>
          <a:p>
            <a:r>
              <a:rPr lang="en-US" dirty="0"/>
              <a:t>Having children</a:t>
            </a:r>
          </a:p>
          <a:p>
            <a:endParaRPr lang="en-US" dirty="0"/>
          </a:p>
        </p:txBody>
      </p:sp>
      <p:sp>
        <p:nvSpPr>
          <p:cNvPr id="4" name="Content Placeholder 3">
            <a:extLst>
              <a:ext uri="{FF2B5EF4-FFF2-40B4-BE49-F238E27FC236}">
                <a16:creationId xmlns="" xmlns:a16="http://schemas.microsoft.com/office/drawing/2014/main" id="{5B9BB374-BE39-4B9B-AACF-EBD80C5270F8}"/>
              </a:ext>
            </a:extLst>
          </p:cNvPr>
          <p:cNvSpPr>
            <a:spLocks noGrp="1"/>
          </p:cNvSpPr>
          <p:nvPr>
            <p:ph sz="half" idx="2"/>
          </p:nvPr>
        </p:nvSpPr>
        <p:spPr>
          <a:xfrm>
            <a:off x="4278086" y="1809387"/>
            <a:ext cx="3899263" cy="4351338"/>
          </a:xfrm>
        </p:spPr>
        <p:txBody>
          <a:bodyPr/>
          <a:lstStyle/>
          <a:p>
            <a:r>
              <a:rPr lang="en-US" dirty="0"/>
              <a:t>Buying a home</a:t>
            </a:r>
          </a:p>
          <a:p>
            <a:r>
              <a:rPr lang="en-US" dirty="0"/>
              <a:t>Increasing assets</a:t>
            </a:r>
          </a:p>
          <a:p>
            <a:r>
              <a:rPr lang="en-US" dirty="0"/>
              <a:t>Divorce</a:t>
            </a:r>
          </a:p>
          <a:p>
            <a:r>
              <a:rPr lang="en-US" dirty="0"/>
              <a:t>Retirement/separation</a:t>
            </a:r>
          </a:p>
          <a:p>
            <a:r>
              <a:rPr lang="en-US" dirty="0"/>
              <a:t>Death</a:t>
            </a:r>
          </a:p>
          <a:p>
            <a:endParaRPr lang="en-US" dirty="0"/>
          </a:p>
        </p:txBody>
      </p:sp>
      <p:sp>
        <p:nvSpPr>
          <p:cNvPr id="6" name="Slide Number Placeholder 5">
            <a:extLst>
              <a:ext uri="{FF2B5EF4-FFF2-40B4-BE49-F238E27FC236}">
                <a16:creationId xmlns="" xmlns:a16="http://schemas.microsoft.com/office/drawing/2014/main" id="{071D3B14-6027-46D5-9E8D-604D9B712153}"/>
              </a:ext>
            </a:extLst>
          </p:cNvPr>
          <p:cNvSpPr>
            <a:spLocks noGrp="1"/>
          </p:cNvSpPr>
          <p:nvPr>
            <p:ph type="sldNum" sz="quarter" idx="12"/>
          </p:nvPr>
        </p:nvSpPr>
        <p:spPr/>
        <p:txBody>
          <a:bodyPr/>
          <a:lstStyle/>
          <a:p>
            <a:fld id="{96F5C231-AD7D-4603-B2D7-EC5E5C0D085B}" type="slidenum">
              <a:rPr lang="en-US" smtClean="0"/>
              <a:t>2</a:t>
            </a:fld>
            <a:endParaRPr lang="en-US" dirty="0"/>
          </a:p>
        </p:txBody>
      </p:sp>
      <p:pic>
        <p:nvPicPr>
          <p:cNvPr id="8" name="Picture 7">
            <a:extLst>
              <a:ext uri="{FF2B5EF4-FFF2-40B4-BE49-F238E27FC236}">
                <a16:creationId xmlns="" xmlns:a16="http://schemas.microsoft.com/office/drawing/2014/main" id="{7E069AF0-A107-4011-BC87-7E82BFAD0F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24"/>
          <a:stretch/>
        </p:blipFill>
        <p:spPr>
          <a:xfrm>
            <a:off x="6109855" y="4408227"/>
            <a:ext cx="5378826" cy="1908619"/>
          </a:xfrm>
          <a:prstGeom prst="rect">
            <a:avLst/>
          </a:prstGeom>
          <a:ln>
            <a:solidFill>
              <a:srgbClr val="002649"/>
            </a:solidFill>
          </a:ln>
        </p:spPr>
      </p:pic>
    </p:spTree>
    <p:extLst>
      <p:ext uri="{BB962C8B-B14F-4D97-AF65-F5344CB8AC3E}">
        <p14:creationId xmlns:p14="http://schemas.microsoft.com/office/powerpoint/2010/main" val="58738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7926D8-F1A9-4B51-A3FD-84DE5E538325}"/>
              </a:ext>
            </a:extLst>
          </p:cNvPr>
          <p:cNvSpPr>
            <a:spLocks noGrp="1"/>
          </p:cNvSpPr>
          <p:nvPr>
            <p:ph type="title"/>
          </p:nvPr>
        </p:nvSpPr>
        <p:spPr/>
        <p:txBody>
          <a:bodyPr>
            <a:normAutofit/>
          </a:bodyPr>
          <a:lstStyle/>
          <a:p>
            <a:r>
              <a:rPr lang="en-US" sz="4000" dirty="0"/>
              <a:t>Activity: An Important Talk about Family Finances</a:t>
            </a:r>
            <a:endParaRPr lang="en-US" sz="4200" dirty="0"/>
          </a:p>
        </p:txBody>
      </p:sp>
      <p:graphicFrame>
        <p:nvGraphicFramePr>
          <p:cNvPr id="7" name="Content Placeholder 6"/>
          <p:cNvGraphicFramePr>
            <a:graphicFrameLocks noGrp="1"/>
          </p:cNvGraphicFramePr>
          <p:nvPr>
            <p:ph idx="1"/>
          </p:nvPr>
        </p:nvGraphicFramePr>
        <p:xfrm>
          <a:off x="1350818" y="1818409"/>
          <a:ext cx="9195956" cy="3478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 xmlns:a16="http://schemas.microsoft.com/office/drawing/2014/main" id="{A46BA709-9370-43F2-8098-C630E8334E6E}"/>
              </a:ext>
            </a:extLst>
          </p:cNvPr>
          <p:cNvSpPr>
            <a:spLocks noGrp="1"/>
          </p:cNvSpPr>
          <p:nvPr>
            <p:ph type="sldNum" sz="quarter" idx="12"/>
          </p:nvPr>
        </p:nvSpPr>
        <p:spPr/>
        <p:txBody>
          <a:bodyPr/>
          <a:lstStyle/>
          <a:p>
            <a:fld id="{96F5C231-AD7D-4603-B2D7-EC5E5C0D085B}" type="slidenum">
              <a:rPr lang="en-US" smtClean="0"/>
              <a:t>20</a:t>
            </a:fld>
            <a:endParaRPr lang="en-US" dirty="0"/>
          </a:p>
        </p:txBody>
      </p:sp>
    </p:spTree>
    <p:extLst>
      <p:ext uri="{BB962C8B-B14F-4D97-AF65-F5344CB8AC3E}">
        <p14:creationId xmlns:p14="http://schemas.microsoft.com/office/powerpoint/2010/main" val="393673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880448F2-350E-4458-9312-C512B3EA2FD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C7FCCD18-F135-40E1-869D-B4B258BD699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92E63E71-85E8-4BE2-B076-4031F03FAA97}"/>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5CDC8CBE-A997-45FB-B224-81BD909073A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7926D8-F1A9-4B51-A3FD-84DE5E538325}"/>
              </a:ext>
            </a:extLst>
          </p:cNvPr>
          <p:cNvSpPr>
            <a:spLocks noGrp="1"/>
          </p:cNvSpPr>
          <p:nvPr>
            <p:ph type="title"/>
          </p:nvPr>
        </p:nvSpPr>
        <p:spPr/>
        <p:txBody>
          <a:bodyPr/>
          <a:lstStyle/>
          <a:p>
            <a:r>
              <a:rPr lang="en-US" dirty="0"/>
              <a:t>Lesson Summary</a:t>
            </a:r>
          </a:p>
        </p:txBody>
      </p:sp>
      <p:sp>
        <p:nvSpPr>
          <p:cNvPr id="3" name="Content Placeholder 2">
            <a:extLst>
              <a:ext uri="{FF2B5EF4-FFF2-40B4-BE49-F238E27FC236}">
                <a16:creationId xmlns="" xmlns:a16="http://schemas.microsoft.com/office/drawing/2014/main" id="{52876285-CCC2-4F6A-9B8A-E8F3E180ECC5}"/>
              </a:ext>
            </a:extLst>
          </p:cNvPr>
          <p:cNvSpPr>
            <a:spLocks noGrp="1"/>
          </p:cNvSpPr>
          <p:nvPr>
            <p:ph idx="1"/>
          </p:nvPr>
        </p:nvSpPr>
        <p:spPr>
          <a:xfrm>
            <a:off x="413238" y="1825625"/>
            <a:ext cx="7095002" cy="4351338"/>
          </a:xfrm>
        </p:spPr>
        <p:txBody>
          <a:bodyPr/>
          <a:lstStyle/>
          <a:p>
            <a:pPr lvl="0"/>
            <a:r>
              <a:rPr lang="en-US" dirty="0"/>
              <a:t>Analyze the financial considerations of marriage</a:t>
            </a:r>
          </a:p>
          <a:p>
            <a:pPr lvl="0"/>
            <a:r>
              <a:rPr lang="en-US" dirty="0"/>
              <a:t>Examine the importance of creating spending plans for time at home and on deployment</a:t>
            </a:r>
          </a:p>
          <a:p>
            <a:endParaRPr lang="en-US" dirty="0"/>
          </a:p>
        </p:txBody>
      </p:sp>
      <p:sp>
        <p:nvSpPr>
          <p:cNvPr id="5" name="Slide Number Placeholder 4">
            <a:extLst>
              <a:ext uri="{FF2B5EF4-FFF2-40B4-BE49-F238E27FC236}">
                <a16:creationId xmlns="" xmlns:a16="http://schemas.microsoft.com/office/drawing/2014/main" id="{A46BA709-9370-43F2-8098-C630E8334E6E}"/>
              </a:ext>
            </a:extLst>
          </p:cNvPr>
          <p:cNvSpPr>
            <a:spLocks noGrp="1"/>
          </p:cNvSpPr>
          <p:nvPr>
            <p:ph type="sldNum" sz="quarter" idx="12"/>
          </p:nvPr>
        </p:nvSpPr>
        <p:spPr/>
        <p:txBody>
          <a:bodyPr/>
          <a:lstStyle/>
          <a:p>
            <a:fld id="{96F5C231-AD7D-4603-B2D7-EC5E5C0D085B}" type="slidenum">
              <a:rPr lang="en-US" smtClean="0"/>
              <a:t>21</a:t>
            </a:fld>
            <a:endParaRPr lang="en-US" dirty="0"/>
          </a:p>
        </p:txBody>
      </p:sp>
      <p:pic>
        <p:nvPicPr>
          <p:cNvPr id="7" name="Picture 6">
            <a:extLst>
              <a:ext uri="{FF2B5EF4-FFF2-40B4-BE49-F238E27FC236}">
                <a16:creationId xmlns="" xmlns:a16="http://schemas.microsoft.com/office/drawing/2014/main" id="{E15845E9-9677-424E-9BB7-DCA5322A15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8240" y="1604963"/>
            <a:ext cx="4034117" cy="4572000"/>
          </a:xfrm>
          <a:prstGeom prst="rect">
            <a:avLst/>
          </a:prstGeom>
        </p:spPr>
      </p:pic>
    </p:spTree>
    <p:extLst>
      <p:ext uri="{BB962C8B-B14F-4D97-AF65-F5344CB8AC3E}">
        <p14:creationId xmlns:p14="http://schemas.microsoft.com/office/powerpoint/2010/main" val="9767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7926D8-F1A9-4B51-A3FD-84DE5E538325}"/>
              </a:ext>
            </a:extLst>
          </p:cNvPr>
          <p:cNvSpPr>
            <a:spLocks noGrp="1"/>
          </p:cNvSpPr>
          <p:nvPr>
            <p:ph type="title"/>
          </p:nvPr>
        </p:nvSpPr>
        <p:spPr/>
        <p:txBody>
          <a:bodyPr/>
          <a:lstStyle/>
          <a:p>
            <a:r>
              <a:rPr lang="en-US" dirty="0"/>
              <a:t>Lesson Objectives</a:t>
            </a:r>
          </a:p>
        </p:txBody>
      </p:sp>
      <p:sp>
        <p:nvSpPr>
          <p:cNvPr id="3" name="Content Placeholder 2">
            <a:extLst>
              <a:ext uri="{FF2B5EF4-FFF2-40B4-BE49-F238E27FC236}">
                <a16:creationId xmlns="" xmlns:a16="http://schemas.microsoft.com/office/drawing/2014/main" id="{52876285-CCC2-4F6A-9B8A-E8F3E180ECC5}"/>
              </a:ext>
            </a:extLst>
          </p:cNvPr>
          <p:cNvSpPr>
            <a:spLocks noGrp="1"/>
          </p:cNvSpPr>
          <p:nvPr>
            <p:ph idx="1"/>
          </p:nvPr>
        </p:nvSpPr>
        <p:spPr>
          <a:xfrm>
            <a:off x="413238" y="1825625"/>
            <a:ext cx="7095002" cy="4351338"/>
          </a:xfrm>
        </p:spPr>
        <p:txBody>
          <a:bodyPr/>
          <a:lstStyle/>
          <a:p>
            <a:pPr lvl="0"/>
            <a:r>
              <a:rPr lang="en-US" dirty="0"/>
              <a:t>Analyze the financial considerations of marriage</a:t>
            </a:r>
          </a:p>
          <a:p>
            <a:pPr lvl="0"/>
            <a:r>
              <a:rPr lang="en-US" dirty="0"/>
              <a:t>Examine the importance of creating spending plans for time at home and on deployment</a:t>
            </a:r>
          </a:p>
          <a:p>
            <a:endParaRPr lang="en-US" dirty="0"/>
          </a:p>
        </p:txBody>
      </p:sp>
      <p:sp>
        <p:nvSpPr>
          <p:cNvPr id="5" name="Slide Number Placeholder 4">
            <a:extLst>
              <a:ext uri="{FF2B5EF4-FFF2-40B4-BE49-F238E27FC236}">
                <a16:creationId xmlns="" xmlns:a16="http://schemas.microsoft.com/office/drawing/2014/main" id="{A46BA709-9370-43F2-8098-C630E8334E6E}"/>
              </a:ext>
            </a:extLst>
          </p:cNvPr>
          <p:cNvSpPr>
            <a:spLocks noGrp="1"/>
          </p:cNvSpPr>
          <p:nvPr>
            <p:ph type="sldNum" sz="quarter" idx="12"/>
          </p:nvPr>
        </p:nvSpPr>
        <p:spPr/>
        <p:txBody>
          <a:bodyPr/>
          <a:lstStyle/>
          <a:p>
            <a:fld id="{96F5C231-AD7D-4603-B2D7-EC5E5C0D085B}" type="slidenum">
              <a:rPr lang="en-US" smtClean="0"/>
              <a:t>3</a:t>
            </a:fld>
            <a:endParaRPr lang="en-US" dirty="0"/>
          </a:p>
        </p:txBody>
      </p:sp>
      <p:pic>
        <p:nvPicPr>
          <p:cNvPr id="7" name="Picture 6">
            <a:extLst>
              <a:ext uri="{FF2B5EF4-FFF2-40B4-BE49-F238E27FC236}">
                <a16:creationId xmlns="" xmlns:a16="http://schemas.microsoft.com/office/drawing/2014/main" id="{E15845E9-9677-424E-9BB7-DCA5322A15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8240" y="1604963"/>
            <a:ext cx="4034117" cy="4572000"/>
          </a:xfrm>
          <a:prstGeom prst="rect">
            <a:avLst/>
          </a:prstGeom>
        </p:spPr>
      </p:pic>
    </p:spTree>
    <p:extLst>
      <p:ext uri="{BB962C8B-B14F-4D97-AF65-F5344CB8AC3E}">
        <p14:creationId xmlns:p14="http://schemas.microsoft.com/office/powerpoint/2010/main" val="265785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29A1B9-15E6-4F2D-B777-C15196F1EB33}"/>
              </a:ext>
            </a:extLst>
          </p:cNvPr>
          <p:cNvSpPr>
            <a:spLocks noGrp="1"/>
          </p:cNvSpPr>
          <p:nvPr>
            <p:ph type="title"/>
          </p:nvPr>
        </p:nvSpPr>
        <p:spPr/>
        <p:txBody>
          <a:bodyPr/>
          <a:lstStyle/>
          <a:p>
            <a:r>
              <a:rPr lang="en-US" dirty="0"/>
              <a:t>Share Financial Information</a:t>
            </a:r>
          </a:p>
        </p:txBody>
      </p:sp>
      <p:sp>
        <p:nvSpPr>
          <p:cNvPr id="3" name="Content Placeholder 2">
            <a:extLst>
              <a:ext uri="{FF2B5EF4-FFF2-40B4-BE49-F238E27FC236}">
                <a16:creationId xmlns="" xmlns:a16="http://schemas.microsoft.com/office/drawing/2014/main" id="{F1B97F48-2973-4F6F-94FD-EA32B7B90990}"/>
              </a:ext>
            </a:extLst>
          </p:cNvPr>
          <p:cNvSpPr>
            <a:spLocks noGrp="1"/>
          </p:cNvSpPr>
          <p:nvPr>
            <p:ph idx="1"/>
          </p:nvPr>
        </p:nvSpPr>
        <p:spPr>
          <a:xfrm>
            <a:off x="413238" y="1825625"/>
            <a:ext cx="7079762" cy="4351338"/>
          </a:xfrm>
        </p:spPr>
        <p:txBody>
          <a:bodyPr>
            <a:normAutofit/>
          </a:bodyPr>
          <a:lstStyle/>
          <a:p>
            <a:pPr marL="346075" indent="-346075">
              <a:spcBef>
                <a:spcPct val="0"/>
              </a:spcBef>
              <a:spcAft>
                <a:spcPts val="1200"/>
              </a:spcAft>
            </a:pPr>
            <a:r>
              <a:rPr lang="en-US" altLang="en-US" dirty="0">
                <a:ea typeface="ＭＳ Ｐゴシック" panose="020B0600070205080204" pitchFamily="34" charset="-128"/>
              </a:rPr>
              <a:t>Prior to marriage:</a:t>
            </a:r>
          </a:p>
          <a:p>
            <a:pPr marL="803275" lvl="1" indent="-346075">
              <a:spcBef>
                <a:spcPct val="0"/>
              </a:spcBef>
              <a:spcAft>
                <a:spcPts val="1200"/>
              </a:spcAft>
            </a:pPr>
            <a:r>
              <a:rPr lang="en-US" altLang="en-US" dirty="0">
                <a:ea typeface="ＭＳ Ｐゴシック" panose="020B0600070205080204" pitchFamily="34" charset="-128"/>
              </a:rPr>
              <a:t> Discuss each other’s current financial situation</a:t>
            </a:r>
          </a:p>
          <a:p>
            <a:pPr marL="803275" lvl="1" indent="-346075">
              <a:spcBef>
                <a:spcPct val="0"/>
              </a:spcBef>
              <a:spcAft>
                <a:spcPts val="1200"/>
              </a:spcAft>
            </a:pPr>
            <a:r>
              <a:rPr lang="en-US" altLang="en-US" dirty="0">
                <a:ea typeface="ＭＳ Ｐゴシック" panose="020B0600070205080204" pitchFamily="34" charset="-128"/>
              </a:rPr>
              <a:t>Share income, debts, expenses </a:t>
            </a:r>
            <a:br>
              <a:rPr lang="en-US" altLang="en-US" dirty="0">
                <a:ea typeface="ＭＳ Ｐゴシック" panose="020B0600070205080204" pitchFamily="34" charset="-128"/>
              </a:rPr>
            </a:br>
            <a:r>
              <a:rPr lang="en-US" altLang="en-US" dirty="0">
                <a:ea typeface="ＭＳ Ｐゴシック" panose="020B0600070205080204" pitchFamily="34" charset="-128"/>
              </a:rPr>
              <a:t>and credit reports</a:t>
            </a:r>
          </a:p>
          <a:p>
            <a:pPr marL="346075" indent="-346075">
              <a:spcBef>
                <a:spcPct val="0"/>
              </a:spcBef>
              <a:spcAft>
                <a:spcPts val="1200"/>
              </a:spcAft>
            </a:pPr>
            <a:r>
              <a:rPr lang="en-US" altLang="en-US" dirty="0">
                <a:ea typeface="ＭＳ Ｐゴシック" panose="020B0600070205080204" pitchFamily="34" charset="-128"/>
              </a:rPr>
              <a:t>This allows both partners to:</a:t>
            </a:r>
          </a:p>
          <a:p>
            <a:pPr marL="803275" lvl="1" indent="-346075">
              <a:spcBef>
                <a:spcPct val="0"/>
              </a:spcBef>
              <a:spcAft>
                <a:spcPts val="1200"/>
              </a:spcAft>
            </a:pPr>
            <a:r>
              <a:rPr lang="en-US" altLang="en-US" dirty="0">
                <a:ea typeface="ＭＳ Ｐゴシック" panose="020B0600070205080204" pitchFamily="34" charset="-128"/>
              </a:rPr>
              <a:t>Get a glimpse of their full financial picture</a:t>
            </a:r>
          </a:p>
          <a:p>
            <a:pPr marL="803275" lvl="1" indent="-346075">
              <a:spcBef>
                <a:spcPct val="0"/>
              </a:spcBef>
              <a:spcAft>
                <a:spcPts val="1200"/>
              </a:spcAft>
            </a:pPr>
            <a:r>
              <a:rPr lang="en-US" altLang="en-US" dirty="0">
                <a:ea typeface="ＭＳ Ｐゴシック" panose="020B0600070205080204" pitchFamily="34" charset="-128"/>
              </a:rPr>
              <a:t>Identify how it will impact the other person</a:t>
            </a:r>
          </a:p>
          <a:p>
            <a:pPr marL="803275" lvl="1" indent="-346075">
              <a:spcBef>
                <a:spcPct val="0"/>
              </a:spcBef>
              <a:spcAft>
                <a:spcPts val="1200"/>
              </a:spcAft>
            </a:pPr>
            <a:r>
              <a:rPr lang="en-US" altLang="en-US" dirty="0">
                <a:ea typeface="ＭＳ Ｐゴシック" panose="020B0600070205080204" pitchFamily="34" charset="-128"/>
              </a:rPr>
              <a:t>Enable them to make sound financial decisions together</a:t>
            </a:r>
          </a:p>
        </p:txBody>
      </p:sp>
      <p:sp>
        <p:nvSpPr>
          <p:cNvPr id="4" name="Slide Number Placeholder 3">
            <a:extLst>
              <a:ext uri="{FF2B5EF4-FFF2-40B4-BE49-F238E27FC236}">
                <a16:creationId xmlns="" xmlns:a16="http://schemas.microsoft.com/office/drawing/2014/main" id="{C42610D5-1B9C-4866-8DDB-7CAD90EABED1}"/>
              </a:ext>
            </a:extLst>
          </p:cNvPr>
          <p:cNvSpPr>
            <a:spLocks noGrp="1"/>
          </p:cNvSpPr>
          <p:nvPr>
            <p:ph type="sldNum" sz="quarter" idx="12"/>
          </p:nvPr>
        </p:nvSpPr>
        <p:spPr/>
        <p:txBody>
          <a:bodyPr/>
          <a:lstStyle/>
          <a:p>
            <a:fld id="{96F5C231-AD7D-4603-B2D7-EC5E5C0D085B}" type="slidenum">
              <a:rPr lang="en-US" smtClean="0"/>
              <a:t>4</a:t>
            </a:fld>
            <a:endParaRPr lang="en-US" dirty="0"/>
          </a:p>
        </p:txBody>
      </p:sp>
      <p:pic>
        <p:nvPicPr>
          <p:cNvPr id="6" name="Picture 5">
            <a:extLst>
              <a:ext uri="{FF2B5EF4-FFF2-40B4-BE49-F238E27FC236}">
                <a16:creationId xmlns="" xmlns:a16="http://schemas.microsoft.com/office/drawing/2014/main" id="{489AE93A-9F70-4091-9836-414173D36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3822" y="1825625"/>
            <a:ext cx="2959608" cy="4267516"/>
          </a:xfrm>
          <a:prstGeom prst="rect">
            <a:avLst/>
          </a:prstGeom>
          <a:effectLst>
            <a:softEdge rad="127000"/>
          </a:effectLst>
        </p:spPr>
      </p:pic>
    </p:spTree>
    <p:extLst>
      <p:ext uri="{BB962C8B-B14F-4D97-AF65-F5344CB8AC3E}">
        <p14:creationId xmlns:p14="http://schemas.microsoft.com/office/powerpoint/2010/main" val="48359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6B9C11-2560-426F-A60E-0CF6659A6E1D}"/>
              </a:ext>
            </a:extLst>
          </p:cNvPr>
          <p:cNvSpPr>
            <a:spLocks noGrp="1"/>
          </p:cNvSpPr>
          <p:nvPr>
            <p:ph type="title"/>
          </p:nvPr>
        </p:nvSpPr>
        <p:spPr>
          <a:xfrm>
            <a:off x="193965" y="128249"/>
            <a:ext cx="11831780" cy="1201785"/>
          </a:xfrm>
        </p:spPr>
        <p:txBody>
          <a:bodyPr/>
          <a:lstStyle/>
          <a:p>
            <a:r>
              <a:rPr lang="en-US" dirty="0"/>
              <a:t>Having a Financial Discussion with Your Partner</a:t>
            </a:r>
          </a:p>
        </p:txBody>
      </p:sp>
      <p:sp>
        <p:nvSpPr>
          <p:cNvPr id="3" name="Content Placeholder 2">
            <a:extLst>
              <a:ext uri="{FF2B5EF4-FFF2-40B4-BE49-F238E27FC236}">
                <a16:creationId xmlns="" xmlns:a16="http://schemas.microsoft.com/office/drawing/2014/main" id="{4EF21FFD-919A-48C8-B097-0DCD45E9D02E}"/>
              </a:ext>
            </a:extLst>
          </p:cNvPr>
          <p:cNvSpPr>
            <a:spLocks noGrp="1"/>
          </p:cNvSpPr>
          <p:nvPr>
            <p:ph idx="1"/>
          </p:nvPr>
        </p:nvSpPr>
        <p:spPr>
          <a:xfrm>
            <a:off x="4714240" y="1736724"/>
            <a:ext cx="7083720" cy="4714876"/>
          </a:xfrm>
        </p:spPr>
        <p:txBody>
          <a:bodyPr>
            <a:normAutofit lnSpcReduction="10000"/>
          </a:bodyPr>
          <a:lstStyle/>
          <a:p>
            <a:r>
              <a:rPr lang="en-US" dirty="0"/>
              <a:t>Learn about your “money personality”</a:t>
            </a:r>
          </a:p>
          <a:p>
            <a:r>
              <a:rPr lang="en-US" dirty="0"/>
              <a:t>Start the conversation in a non-threatening way</a:t>
            </a:r>
          </a:p>
          <a:p>
            <a:r>
              <a:rPr lang="en-US" dirty="0"/>
              <a:t>Gather any documents you might need</a:t>
            </a:r>
          </a:p>
          <a:p>
            <a:r>
              <a:rPr lang="en-US" dirty="0"/>
              <a:t>Talk about your financial goals</a:t>
            </a:r>
          </a:p>
          <a:p>
            <a:r>
              <a:rPr lang="en-US" dirty="0"/>
              <a:t>Keep emotions in check</a:t>
            </a:r>
          </a:p>
          <a:p>
            <a:r>
              <a:rPr lang="en-US" dirty="0"/>
              <a:t>Set a shared goal for something fun together</a:t>
            </a:r>
          </a:p>
          <a:p>
            <a:r>
              <a:rPr lang="en-US" dirty="0"/>
              <a:t>Ask for opinions and listen</a:t>
            </a:r>
          </a:p>
          <a:p>
            <a:r>
              <a:rPr lang="en-US" dirty="0"/>
              <a:t>If needed, identify where to get financial help</a:t>
            </a:r>
          </a:p>
          <a:p>
            <a:r>
              <a:rPr lang="en-US" dirty="0"/>
              <a:t>Set a dedicated time to discuss finances</a:t>
            </a:r>
          </a:p>
          <a:p>
            <a:endParaRPr lang="en-US" dirty="0"/>
          </a:p>
        </p:txBody>
      </p:sp>
      <p:sp>
        <p:nvSpPr>
          <p:cNvPr id="4" name="Slide Number Placeholder 3">
            <a:extLst>
              <a:ext uri="{FF2B5EF4-FFF2-40B4-BE49-F238E27FC236}">
                <a16:creationId xmlns="" xmlns:a16="http://schemas.microsoft.com/office/drawing/2014/main" id="{64FCA4D7-D49E-4DEE-B52D-76E90A5E02EB}"/>
              </a:ext>
            </a:extLst>
          </p:cNvPr>
          <p:cNvSpPr>
            <a:spLocks noGrp="1"/>
          </p:cNvSpPr>
          <p:nvPr>
            <p:ph type="sldNum" sz="quarter" idx="12"/>
          </p:nvPr>
        </p:nvSpPr>
        <p:spPr/>
        <p:txBody>
          <a:bodyPr/>
          <a:lstStyle/>
          <a:p>
            <a:fld id="{96F5C231-AD7D-4603-B2D7-EC5E5C0D085B}" type="slidenum">
              <a:rPr lang="en-US" smtClean="0"/>
              <a:t>5</a:t>
            </a:fld>
            <a:endParaRPr lang="en-US" dirty="0"/>
          </a:p>
        </p:txBody>
      </p:sp>
      <p:pic>
        <p:nvPicPr>
          <p:cNvPr id="9" name="Picture 8" descr="A group of people sitting at a table&#10;&#10;Description automatically generated">
            <a:extLst>
              <a:ext uri="{FF2B5EF4-FFF2-40B4-BE49-F238E27FC236}">
                <a16:creationId xmlns="" xmlns:a16="http://schemas.microsoft.com/office/drawing/2014/main" id="{F2D55AEC-E1F4-4616-8BC4-141E395655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040" y="1912214"/>
            <a:ext cx="3987602" cy="2658401"/>
          </a:xfrm>
          <a:prstGeom prst="rect">
            <a:avLst/>
          </a:prstGeom>
          <a:effectLst>
            <a:softEdge rad="63500"/>
          </a:effectLst>
        </p:spPr>
      </p:pic>
    </p:spTree>
    <p:extLst>
      <p:ext uri="{BB962C8B-B14F-4D97-AF65-F5344CB8AC3E}">
        <p14:creationId xmlns:p14="http://schemas.microsoft.com/office/powerpoint/2010/main" val="66727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681F7A-E653-4053-81E1-8ADA338F41EE}"/>
              </a:ext>
            </a:extLst>
          </p:cNvPr>
          <p:cNvSpPr>
            <a:spLocks noGrp="1"/>
          </p:cNvSpPr>
          <p:nvPr>
            <p:ph type="title"/>
          </p:nvPr>
        </p:nvSpPr>
        <p:spPr/>
        <p:txBody>
          <a:bodyPr/>
          <a:lstStyle/>
          <a:p>
            <a:r>
              <a:rPr lang="en-US" dirty="0"/>
              <a:t>Financial Questions to Discuss</a:t>
            </a:r>
          </a:p>
        </p:txBody>
      </p:sp>
      <p:sp>
        <p:nvSpPr>
          <p:cNvPr id="3" name="Content Placeholder 2">
            <a:extLst>
              <a:ext uri="{FF2B5EF4-FFF2-40B4-BE49-F238E27FC236}">
                <a16:creationId xmlns="" xmlns:a16="http://schemas.microsoft.com/office/drawing/2014/main" id="{E6DCE11E-5FBA-40CC-B81C-5BA066FC121D}"/>
              </a:ext>
            </a:extLst>
          </p:cNvPr>
          <p:cNvSpPr>
            <a:spLocks noGrp="1"/>
          </p:cNvSpPr>
          <p:nvPr>
            <p:ph idx="1"/>
          </p:nvPr>
        </p:nvSpPr>
        <p:spPr/>
        <p:txBody>
          <a:bodyPr/>
          <a:lstStyle/>
          <a:p>
            <a:r>
              <a:rPr lang="en-US" dirty="0"/>
              <a:t>What are your financial goals? Are they similar?</a:t>
            </a:r>
          </a:p>
          <a:p>
            <a:r>
              <a:rPr lang="en-US" dirty="0"/>
              <a:t>How will you handle savings and debt brought into the marriage?</a:t>
            </a:r>
          </a:p>
          <a:p>
            <a:r>
              <a:rPr lang="en-US" dirty="0"/>
              <a:t>Will you combine financial accounts, such as bank accounts and credit cards?</a:t>
            </a:r>
          </a:p>
          <a:p>
            <a:r>
              <a:rPr lang="en-US" dirty="0"/>
              <a:t>Will individual assets become jointly owned?</a:t>
            </a:r>
          </a:p>
          <a:p>
            <a:r>
              <a:rPr lang="en-US" dirty="0"/>
              <a:t>Are you both willing to write out power of attorney that includes the ability to make financial decisions?</a:t>
            </a:r>
          </a:p>
          <a:p>
            <a:r>
              <a:rPr lang="en-US" dirty="0"/>
              <a:t>Will you both be able to stick to an agreed spending plan?</a:t>
            </a:r>
          </a:p>
          <a:p>
            <a:r>
              <a:rPr lang="en-US" dirty="0"/>
              <a:t>Will both partners work after marriage?</a:t>
            </a:r>
          </a:p>
          <a:p>
            <a:endParaRPr lang="en-US" dirty="0"/>
          </a:p>
        </p:txBody>
      </p:sp>
      <p:sp>
        <p:nvSpPr>
          <p:cNvPr id="4" name="Slide Number Placeholder 3">
            <a:extLst>
              <a:ext uri="{FF2B5EF4-FFF2-40B4-BE49-F238E27FC236}">
                <a16:creationId xmlns="" xmlns:a16="http://schemas.microsoft.com/office/drawing/2014/main" id="{B6D06629-3D97-442B-8672-D080B4F24C38}"/>
              </a:ext>
            </a:extLst>
          </p:cNvPr>
          <p:cNvSpPr>
            <a:spLocks noGrp="1"/>
          </p:cNvSpPr>
          <p:nvPr>
            <p:ph type="sldNum" sz="quarter" idx="12"/>
          </p:nvPr>
        </p:nvSpPr>
        <p:spPr/>
        <p:txBody>
          <a:bodyPr/>
          <a:lstStyle/>
          <a:p>
            <a:fld id="{96F5C231-AD7D-4603-B2D7-EC5E5C0D085B}" type="slidenum">
              <a:rPr lang="en-US" smtClean="0"/>
              <a:t>6</a:t>
            </a:fld>
            <a:endParaRPr lang="en-US" dirty="0"/>
          </a:p>
        </p:txBody>
      </p:sp>
    </p:spTree>
    <p:extLst>
      <p:ext uri="{BB962C8B-B14F-4D97-AF65-F5344CB8AC3E}">
        <p14:creationId xmlns:p14="http://schemas.microsoft.com/office/powerpoint/2010/main" val="139877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FCC157-9853-4B67-B636-9D560E0DB298}"/>
              </a:ext>
            </a:extLst>
          </p:cNvPr>
          <p:cNvSpPr>
            <a:spLocks noGrp="1"/>
          </p:cNvSpPr>
          <p:nvPr>
            <p:ph type="title"/>
          </p:nvPr>
        </p:nvSpPr>
        <p:spPr/>
        <p:txBody>
          <a:bodyPr/>
          <a:lstStyle/>
          <a:p>
            <a:r>
              <a:rPr lang="en-US" dirty="0"/>
              <a:t>Pre-Marital Resources</a:t>
            </a:r>
          </a:p>
        </p:txBody>
      </p:sp>
      <p:sp>
        <p:nvSpPr>
          <p:cNvPr id="3" name="Content Placeholder 2">
            <a:extLst>
              <a:ext uri="{FF2B5EF4-FFF2-40B4-BE49-F238E27FC236}">
                <a16:creationId xmlns="" xmlns:a16="http://schemas.microsoft.com/office/drawing/2014/main" id="{EB2A2C63-C0D7-4065-A391-25D03F5339C7}"/>
              </a:ext>
            </a:extLst>
          </p:cNvPr>
          <p:cNvSpPr>
            <a:spLocks noGrp="1"/>
          </p:cNvSpPr>
          <p:nvPr>
            <p:ph idx="1"/>
          </p:nvPr>
        </p:nvSpPr>
        <p:spPr>
          <a:xfrm>
            <a:off x="193965" y="1743711"/>
            <a:ext cx="7316883" cy="4740067"/>
          </a:xfrm>
        </p:spPr>
        <p:txBody>
          <a:bodyPr>
            <a:normAutofit/>
          </a:bodyPr>
          <a:lstStyle/>
          <a:p>
            <a:r>
              <a:rPr lang="en-US" dirty="0"/>
              <a:t>Personal Financial Management Program (PFMP)</a:t>
            </a:r>
          </a:p>
          <a:p>
            <a:r>
              <a:rPr lang="en-US" dirty="0"/>
              <a:t>Marine Corps Community Services (MCCS)</a:t>
            </a:r>
          </a:p>
          <a:p>
            <a:pPr lvl="1"/>
            <a:r>
              <a:rPr lang="en-US" dirty="0"/>
              <a:t>PREP</a:t>
            </a:r>
          </a:p>
          <a:p>
            <a:pPr lvl="1"/>
            <a:r>
              <a:rPr lang="en-US" dirty="0"/>
              <a:t>L.I.N.K.S</a:t>
            </a:r>
          </a:p>
          <a:p>
            <a:pPr lvl="1"/>
            <a:r>
              <a:rPr lang="en-US" dirty="0"/>
              <a:t>LifeSkills Training and Education</a:t>
            </a:r>
          </a:p>
          <a:p>
            <a:r>
              <a:rPr lang="en-US" dirty="0"/>
              <a:t>Family Member Employment Assistance</a:t>
            </a:r>
          </a:p>
          <a:p>
            <a:r>
              <a:rPr lang="en-US" dirty="0"/>
              <a:t>Military OneSource</a:t>
            </a:r>
          </a:p>
          <a:p>
            <a:r>
              <a:rPr lang="en-US" dirty="0"/>
              <a:t>Navy Chaplains</a:t>
            </a:r>
          </a:p>
        </p:txBody>
      </p:sp>
      <p:sp>
        <p:nvSpPr>
          <p:cNvPr id="4" name="Slide Number Placeholder 3">
            <a:extLst>
              <a:ext uri="{FF2B5EF4-FFF2-40B4-BE49-F238E27FC236}">
                <a16:creationId xmlns="" xmlns:a16="http://schemas.microsoft.com/office/drawing/2014/main" id="{53717F32-625C-48C9-A1F9-7D7F74B98A6F}"/>
              </a:ext>
            </a:extLst>
          </p:cNvPr>
          <p:cNvSpPr>
            <a:spLocks noGrp="1"/>
          </p:cNvSpPr>
          <p:nvPr>
            <p:ph type="sldNum" sz="quarter" idx="12"/>
          </p:nvPr>
        </p:nvSpPr>
        <p:spPr/>
        <p:txBody>
          <a:bodyPr/>
          <a:lstStyle/>
          <a:p>
            <a:fld id="{96F5C231-AD7D-4603-B2D7-EC5E5C0D085B}" type="slidenum">
              <a:rPr lang="en-US" smtClean="0"/>
              <a:t>7</a:t>
            </a:fld>
            <a:endParaRPr lang="en-US" dirty="0"/>
          </a:p>
        </p:txBody>
      </p:sp>
      <p:pic>
        <p:nvPicPr>
          <p:cNvPr id="6" name="Picture 5" descr="A group of people standing next to a person&#10;&#10;Description automatically generated">
            <a:extLst>
              <a:ext uri="{FF2B5EF4-FFF2-40B4-BE49-F238E27FC236}">
                <a16:creationId xmlns="" xmlns:a16="http://schemas.microsoft.com/office/drawing/2014/main" id="{6ADD8CFC-DEF2-48AD-BEE9-AAF7D089AA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3199" y="1852968"/>
            <a:ext cx="3220383" cy="4257040"/>
          </a:xfrm>
          <a:prstGeom prst="rect">
            <a:avLst/>
          </a:prstGeom>
          <a:effectLst>
            <a:softEdge rad="63500"/>
          </a:effectLst>
        </p:spPr>
      </p:pic>
    </p:spTree>
    <p:extLst>
      <p:ext uri="{BB962C8B-B14F-4D97-AF65-F5344CB8AC3E}">
        <p14:creationId xmlns:p14="http://schemas.microsoft.com/office/powerpoint/2010/main" val="62910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8DEB23-6436-4D48-92BB-9786151B98F0}"/>
              </a:ext>
            </a:extLst>
          </p:cNvPr>
          <p:cNvSpPr>
            <a:spLocks noGrp="1"/>
          </p:cNvSpPr>
          <p:nvPr>
            <p:ph type="title"/>
          </p:nvPr>
        </p:nvSpPr>
        <p:spPr/>
        <p:txBody>
          <a:bodyPr/>
          <a:lstStyle/>
          <a:p>
            <a:r>
              <a:rPr lang="en-US" dirty="0"/>
              <a:t>Activity: Money Habitudes® Solitaire</a:t>
            </a:r>
          </a:p>
        </p:txBody>
      </p:sp>
      <p:sp>
        <p:nvSpPr>
          <p:cNvPr id="3" name="Content Placeholder 2">
            <a:extLst>
              <a:ext uri="{FF2B5EF4-FFF2-40B4-BE49-F238E27FC236}">
                <a16:creationId xmlns="" xmlns:a16="http://schemas.microsoft.com/office/drawing/2014/main" id="{6351EB1D-1152-4A44-A1F0-A47DEE358B84}"/>
              </a:ext>
            </a:extLst>
          </p:cNvPr>
          <p:cNvSpPr>
            <a:spLocks noGrp="1"/>
          </p:cNvSpPr>
          <p:nvPr>
            <p:ph sz="half" idx="1"/>
          </p:nvPr>
        </p:nvSpPr>
        <p:spPr>
          <a:xfrm>
            <a:off x="413232" y="1825625"/>
            <a:ext cx="5865648" cy="4351338"/>
          </a:xfrm>
        </p:spPr>
        <p:txBody>
          <a:bodyPr/>
          <a:lstStyle/>
          <a:p>
            <a:pPr marL="0" indent="0">
              <a:buNone/>
            </a:pPr>
            <a:r>
              <a:rPr lang="en-US" b="1" dirty="0"/>
              <a:t>Keep in mind…</a:t>
            </a:r>
          </a:p>
          <a:p>
            <a:r>
              <a:rPr lang="en-US" dirty="0"/>
              <a:t>This is not a test.</a:t>
            </a:r>
          </a:p>
          <a:p>
            <a:r>
              <a:rPr lang="en-US" dirty="0"/>
              <a:t>There are no right or wrong answers.</a:t>
            </a:r>
          </a:p>
          <a:p>
            <a:r>
              <a:rPr lang="en-US" dirty="0"/>
              <a:t>Think about today.</a:t>
            </a:r>
          </a:p>
          <a:p>
            <a:r>
              <a:rPr lang="en-US" dirty="0"/>
              <a:t>Go quickly—don’t be analytical or over think!</a:t>
            </a:r>
          </a:p>
          <a:p>
            <a:endParaRPr lang="en-US" dirty="0"/>
          </a:p>
        </p:txBody>
      </p:sp>
      <p:sp>
        <p:nvSpPr>
          <p:cNvPr id="6" name="Slide Number Placeholder 5">
            <a:extLst>
              <a:ext uri="{FF2B5EF4-FFF2-40B4-BE49-F238E27FC236}">
                <a16:creationId xmlns="" xmlns:a16="http://schemas.microsoft.com/office/drawing/2014/main" id="{334A3D6D-30D2-4785-A4A9-FFB201FEC542}"/>
              </a:ext>
            </a:extLst>
          </p:cNvPr>
          <p:cNvSpPr>
            <a:spLocks noGrp="1"/>
          </p:cNvSpPr>
          <p:nvPr>
            <p:ph type="sldNum" sz="quarter" idx="12"/>
          </p:nvPr>
        </p:nvSpPr>
        <p:spPr/>
        <p:txBody>
          <a:bodyPr/>
          <a:lstStyle/>
          <a:p>
            <a:fld id="{96F5C231-AD7D-4603-B2D7-EC5E5C0D085B}" type="slidenum">
              <a:rPr lang="en-US" smtClean="0"/>
              <a:t>8</a:t>
            </a:fld>
            <a:endParaRPr lang="en-US" dirty="0"/>
          </a:p>
        </p:txBody>
      </p:sp>
      <p:grpSp>
        <p:nvGrpSpPr>
          <p:cNvPr id="7" name="Group 6">
            <a:extLst>
              <a:ext uri="{FF2B5EF4-FFF2-40B4-BE49-F238E27FC236}">
                <a16:creationId xmlns="" xmlns:a16="http://schemas.microsoft.com/office/drawing/2014/main" id="{742358FB-4145-4424-800B-DF7451DB1E99}"/>
              </a:ext>
            </a:extLst>
          </p:cNvPr>
          <p:cNvGrpSpPr/>
          <p:nvPr/>
        </p:nvGrpSpPr>
        <p:grpSpPr>
          <a:xfrm>
            <a:off x="6469765" y="2331605"/>
            <a:ext cx="4947252" cy="2194560"/>
            <a:chOff x="171225" y="1307502"/>
            <a:chExt cx="8935989" cy="3703320"/>
          </a:xfrm>
        </p:grpSpPr>
        <p:pic>
          <p:nvPicPr>
            <p:cNvPr id="8" name="Picture 7">
              <a:extLst>
                <a:ext uri="{FF2B5EF4-FFF2-40B4-BE49-F238E27FC236}">
                  <a16:creationId xmlns="" xmlns:a16="http://schemas.microsoft.com/office/drawing/2014/main" id="{E511E7FC-1587-4490-9A41-66F86652A6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5706" y="1307502"/>
              <a:ext cx="1808749" cy="2468880"/>
            </a:xfrm>
            <a:prstGeom prst="rect">
              <a:avLst/>
            </a:prstGeom>
          </p:spPr>
        </p:pic>
        <p:pic>
          <p:nvPicPr>
            <p:cNvPr id="9" name="Picture 8">
              <a:extLst>
                <a:ext uri="{FF2B5EF4-FFF2-40B4-BE49-F238E27FC236}">
                  <a16:creationId xmlns="" xmlns:a16="http://schemas.microsoft.com/office/drawing/2014/main" id="{ACCB691B-A969-4E95-9838-A2407D506C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6602" y="1307502"/>
              <a:ext cx="1808749" cy="2468880"/>
            </a:xfrm>
            <a:prstGeom prst="rect">
              <a:avLst/>
            </a:prstGeom>
          </p:spPr>
        </p:pic>
        <p:pic>
          <p:nvPicPr>
            <p:cNvPr id="10" name="Picture 9">
              <a:extLst>
                <a:ext uri="{FF2B5EF4-FFF2-40B4-BE49-F238E27FC236}">
                  <a16:creationId xmlns="" xmlns:a16="http://schemas.microsoft.com/office/drawing/2014/main" id="{7BC7570D-7E4D-40E3-B4B5-1DDD1984DB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7569" y="2541942"/>
              <a:ext cx="1808749" cy="2468880"/>
            </a:xfrm>
            <a:prstGeom prst="rect">
              <a:avLst/>
            </a:prstGeom>
          </p:spPr>
        </p:pic>
        <p:pic>
          <p:nvPicPr>
            <p:cNvPr id="11" name="Picture 10">
              <a:extLst>
                <a:ext uri="{FF2B5EF4-FFF2-40B4-BE49-F238E27FC236}">
                  <a16:creationId xmlns="" xmlns:a16="http://schemas.microsoft.com/office/drawing/2014/main" id="{7D59F0BE-DD4A-453F-9760-D198609C50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225" y="1307502"/>
              <a:ext cx="1808749" cy="2468880"/>
            </a:xfrm>
            <a:prstGeom prst="rect">
              <a:avLst/>
            </a:prstGeom>
          </p:spPr>
        </p:pic>
        <p:pic>
          <p:nvPicPr>
            <p:cNvPr id="12" name="Picture 11">
              <a:extLst>
                <a:ext uri="{FF2B5EF4-FFF2-40B4-BE49-F238E27FC236}">
                  <a16:creationId xmlns="" xmlns:a16="http://schemas.microsoft.com/office/drawing/2014/main" id="{F3AB0C02-7C98-42F5-94FC-1758BDFF22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6673" y="2541942"/>
              <a:ext cx="1808749" cy="2468880"/>
            </a:xfrm>
            <a:prstGeom prst="rect">
              <a:avLst/>
            </a:prstGeom>
          </p:spPr>
        </p:pic>
        <p:pic>
          <p:nvPicPr>
            <p:cNvPr id="13" name="Picture 12">
              <a:extLst>
                <a:ext uri="{FF2B5EF4-FFF2-40B4-BE49-F238E27FC236}">
                  <a16:creationId xmlns="" xmlns:a16="http://schemas.microsoft.com/office/drawing/2014/main" id="{362A1DA9-16CE-472A-B595-A3C152EDB8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98465" y="2541942"/>
              <a:ext cx="1808749" cy="2468880"/>
            </a:xfrm>
            <a:prstGeom prst="rect">
              <a:avLst/>
            </a:prstGeom>
          </p:spPr>
        </p:pic>
      </p:grpSp>
    </p:spTree>
    <p:extLst>
      <p:ext uri="{BB962C8B-B14F-4D97-AF65-F5344CB8AC3E}">
        <p14:creationId xmlns:p14="http://schemas.microsoft.com/office/powerpoint/2010/main" val="4047853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7926D8-F1A9-4B51-A3FD-84DE5E538325}"/>
              </a:ext>
            </a:extLst>
          </p:cNvPr>
          <p:cNvSpPr>
            <a:spLocks noGrp="1"/>
          </p:cNvSpPr>
          <p:nvPr>
            <p:ph type="title"/>
          </p:nvPr>
        </p:nvSpPr>
        <p:spPr/>
        <p:txBody>
          <a:bodyPr/>
          <a:lstStyle/>
          <a:p>
            <a:r>
              <a:rPr lang="en-US" dirty="0"/>
              <a:t>Play the Game</a:t>
            </a:r>
          </a:p>
        </p:txBody>
      </p:sp>
      <p:sp>
        <p:nvSpPr>
          <p:cNvPr id="5" name="Slide Number Placeholder 4">
            <a:extLst>
              <a:ext uri="{FF2B5EF4-FFF2-40B4-BE49-F238E27FC236}">
                <a16:creationId xmlns="" xmlns:a16="http://schemas.microsoft.com/office/drawing/2014/main" id="{A46BA709-9370-43F2-8098-C630E8334E6E}"/>
              </a:ext>
            </a:extLst>
          </p:cNvPr>
          <p:cNvSpPr>
            <a:spLocks noGrp="1"/>
          </p:cNvSpPr>
          <p:nvPr>
            <p:ph type="sldNum" sz="quarter" idx="12"/>
          </p:nvPr>
        </p:nvSpPr>
        <p:spPr/>
        <p:txBody>
          <a:bodyPr/>
          <a:lstStyle/>
          <a:p>
            <a:fld id="{96F5C231-AD7D-4603-B2D7-EC5E5C0D085B}" type="slidenum">
              <a:rPr lang="en-US" smtClean="0"/>
              <a:t>9</a:t>
            </a:fld>
            <a:endParaRPr lang="en-US" dirty="0"/>
          </a:p>
        </p:txBody>
      </p:sp>
      <p:sp>
        <p:nvSpPr>
          <p:cNvPr id="9" name="Rectangle 8">
            <a:extLst>
              <a:ext uri="{FF2B5EF4-FFF2-40B4-BE49-F238E27FC236}">
                <a16:creationId xmlns="" xmlns:a16="http://schemas.microsoft.com/office/drawing/2014/main" id="{232EF213-1617-4825-B04D-AC81B9C9E080}"/>
              </a:ext>
            </a:extLst>
          </p:cNvPr>
          <p:cNvSpPr/>
          <p:nvPr/>
        </p:nvSpPr>
        <p:spPr>
          <a:xfrm>
            <a:off x="1968342" y="1763956"/>
            <a:ext cx="1645920" cy="2304288"/>
          </a:xfrm>
          <a:prstGeom prst="rect">
            <a:avLst/>
          </a:prstGeom>
          <a:solidFill>
            <a:schemeClr val="bg1"/>
          </a:solid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tx1"/>
                </a:solidFill>
              </a:rPr>
              <a:t/>
            </a:r>
            <a:br>
              <a:rPr lang="en-US" sz="2000" b="1" dirty="0">
                <a:solidFill>
                  <a:schemeClr val="tx1"/>
                </a:solidFill>
              </a:rPr>
            </a:br>
            <a:r>
              <a:rPr lang="en-US" sz="2000" b="1" dirty="0">
                <a:solidFill>
                  <a:schemeClr val="tx1"/>
                </a:solidFill>
              </a:rPr>
              <a:t>That’s me!</a:t>
            </a:r>
          </a:p>
        </p:txBody>
      </p:sp>
      <p:pic>
        <p:nvPicPr>
          <p:cNvPr id="14" name="Picture 13">
            <a:extLst>
              <a:ext uri="{FF2B5EF4-FFF2-40B4-BE49-F238E27FC236}">
                <a16:creationId xmlns="" xmlns:a16="http://schemas.microsoft.com/office/drawing/2014/main" id="{A85F59F1-ECF6-4650-B87E-9036D6CB26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861" t="20511" r="55897" b="24312"/>
          <a:stretch/>
        </p:blipFill>
        <p:spPr bwMode="auto">
          <a:xfrm>
            <a:off x="2417209" y="3372131"/>
            <a:ext cx="1620117" cy="2304288"/>
          </a:xfrm>
          <a:prstGeom prst="rect">
            <a:avLst/>
          </a:prstGeom>
          <a:solidFill>
            <a:schemeClr val="accent1">
              <a:lumMod val="75000"/>
            </a:schemeClr>
          </a:solidFill>
          <a:ln w="28575">
            <a:solidFill>
              <a:schemeClr val="bg1">
                <a:lumMod val="50000"/>
              </a:schemeClr>
            </a:solidFill>
            <a:miter lim="800000"/>
            <a:headEnd/>
            <a:tailEnd/>
          </a:ln>
          <a:effectLst>
            <a:outerShdw blurRad="76200" dir="18900000" sy="23000" kx="-1200000" algn="bl" rotWithShape="0">
              <a:prstClr val="black">
                <a:alpha val="20000"/>
              </a:prstClr>
            </a:outerShdw>
          </a:effectLst>
        </p:spPr>
      </p:pic>
      <p:sp>
        <p:nvSpPr>
          <p:cNvPr id="15" name="Rectangle 14">
            <a:extLst>
              <a:ext uri="{FF2B5EF4-FFF2-40B4-BE49-F238E27FC236}">
                <a16:creationId xmlns="" xmlns:a16="http://schemas.microsoft.com/office/drawing/2014/main" id="{243A26FE-1844-4ACD-83E0-DAFDA20A93BF}"/>
              </a:ext>
            </a:extLst>
          </p:cNvPr>
          <p:cNvSpPr/>
          <p:nvPr/>
        </p:nvSpPr>
        <p:spPr>
          <a:xfrm>
            <a:off x="4940142" y="1755383"/>
            <a:ext cx="1645920" cy="2304288"/>
          </a:xfrm>
          <a:prstGeom prst="rect">
            <a:avLst/>
          </a:prstGeom>
          <a:solidFill>
            <a:schemeClr val="bg1"/>
          </a:solid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b="1" dirty="0">
              <a:solidFill>
                <a:schemeClr val="tx1"/>
              </a:solidFill>
            </a:endParaRPr>
          </a:p>
          <a:p>
            <a:pPr algn="ctr"/>
            <a:r>
              <a:rPr lang="en-US" sz="2000" b="1" dirty="0">
                <a:solidFill>
                  <a:schemeClr val="tx1"/>
                </a:solidFill>
              </a:rPr>
              <a:t>Sometimes…</a:t>
            </a:r>
            <a:br>
              <a:rPr lang="en-US" sz="2000" b="1" dirty="0">
                <a:solidFill>
                  <a:schemeClr val="tx1"/>
                </a:solidFill>
              </a:rPr>
            </a:br>
            <a:r>
              <a:rPr lang="en-US" sz="2000" b="1" dirty="0">
                <a:solidFill>
                  <a:schemeClr val="tx1"/>
                </a:solidFill>
              </a:rPr>
              <a:t>it depends…</a:t>
            </a:r>
            <a:br>
              <a:rPr lang="en-US" sz="2000" b="1" dirty="0">
                <a:solidFill>
                  <a:schemeClr val="tx1"/>
                </a:solidFill>
              </a:rPr>
            </a:br>
            <a:r>
              <a:rPr lang="en-US" sz="2000" b="1" dirty="0">
                <a:solidFill>
                  <a:schemeClr val="tx1"/>
                </a:solidFill>
              </a:rPr>
              <a:t>maybe…</a:t>
            </a:r>
          </a:p>
        </p:txBody>
      </p:sp>
      <p:pic>
        <p:nvPicPr>
          <p:cNvPr id="16" name="Picture 15">
            <a:extLst>
              <a:ext uri="{FF2B5EF4-FFF2-40B4-BE49-F238E27FC236}">
                <a16:creationId xmlns="" xmlns:a16="http://schemas.microsoft.com/office/drawing/2014/main" id="{32F9C12B-F5EB-4A8A-8CDB-2FE6811A4A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779" t="27195" r="55488" b="19342"/>
          <a:stretch/>
        </p:blipFill>
        <p:spPr bwMode="auto">
          <a:xfrm>
            <a:off x="5277367" y="3409660"/>
            <a:ext cx="1705959" cy="2304288"/>
          </a:xfrm>
          <a:prstGeom prst="rect">
            <a:avLst/>
          </a:prstGeom>
          <a:noFill/>
          <a:ln w="28575">
            <a:solidFill>
              <a:schemeClr val="bg1">
                <a:lumMod val="50000"/>
              </a:schemeClr>
            </a:solidFill>
            <a:miter lim="800000"/>
            <a:headEnd/>
            <a:tailEnd/>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Lst>
        </p:spPr>
      </p:pic>
      <p:sp>
        <p:nvSpPr>
          <p:cNvPr id="17" name="Rectangle 16">
            <a:extLst>
              <a:ext uri="{FF2B5EF4-FFF2-40B4-BE49-F238E27FC236}">
                <a16:creationId xmlns="" xmlns:a16="http://schemas.microsoft.com/office/drawing/2014/main" id="{5B39041D-499A-43EA-8629-6959BF747AF6}"/>
              </a:ext>
            </a:extLst>
          </p:cNvPr>
          <p:cNvSpPr/>
          <p:nvPr/>
        </p:nvSpPr>
        <p:spPr>
          <a:xfrm>
            <a:off x="7911942" y="1755519"/>
            <a:ext cx="1645920" cy="2304288"/>
          </a:xfrm>
          <a:prstGeom prst="rect">
            <a:avLst/>
          </a:prstGeom>
          <a:solidFill>
            <a:schemeClr val="bg1"/>
          </a:solid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b="1" dirty="0">
              <a:solidFill>
                <a:schemeClr val="tx1"/>
              </a:solidFill>
            </a:endParaRPr>
          </a:p>
          <a:p>
            <a:pPr algn="ctr"/>
            <a:r>
              <a:rPr lang="en-US" sz="2000" b="1" dirty="0">
                <a:solidFill>
                  <a:schemeClr val="tx1"/>
                </a:solidFill>
              </a:rPr>
              <a:t>That’s not me!</a:t>
            </a:r>
          </a:p>
        </p:txBody>
      </p:sp>
      <p:pic>
        <p:nvPicPr>
          <p:cNvPr id="18" name="Picture 17">
            <a:extLst>
              <a:ext uri="{FF2B5EF4-FFF2-40B4-BE49-F238E27FC236}">
                <a16:creationId xmlns="" xmlns:a16="http://schemas.microsoft.com/office/drawing/2014/main" id="{77B7710C-E8E2-4FE8-B31D-964DC083D25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779" t="20511" r="55897" b="24574"/>
          <a:stretch/>
        </p:blipFill>
        <p:spPr bwMode="auto">
          <a:xfrm>
            <a:off x="8368370" y="3409660"/>
            <a:ext cx="1633350" cy="2304288"/>
          </a:xfrm>
          <a:prstGeom prst="rect">
            <a:avLst/>
          </a:prstGeom>
          <a:noFill/>
          <a:ln w="28575">
            <a:solidFill>
              <a:schemeClr val="bg1">
                <a:lumMod val="50000"/>
              </a:schemeClr>
            </a:solidFill>
            <a:miter lim="800000"/>
            <a:headEnd/>
            <a:tailEnd/>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69080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MC_PFM_Basic_Template (002) [Read-Only]" id="{C2522314-AABF-44A9-8A93-9AA74456BAD6}" vid="{F38DC1E5-D2CA-4842-9F8B-244568A10A2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MC_PFM_Basic_Template (002) [Read-Only]" id="{C2522314-AABF-44A9-8A93-9AA74456BAD6}" vid="{DD4B0252-9E71-4DB1-852D-5E2C2973CC0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USMC_PFM_Basic_Template (002)</Template>
  <TotalTime>15438</TotalTime>
  <Words>4927</Words>
  <Application>Microsoft Office PowerPoint</Application>
  <PresentationFormat>Widescreen</PresentationFormat>
  <Paragraphs>494</Paragraphs>
  <Slides>21</Slides>
  <Notes>21</Notes>
  <HiddenSlides>6</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ＭＳ Ｐゴシック</vt:lpstr>
      <vt:lpstr>Arial</vt:lpstr>
      <vt:lpstr>Calibri</vt:lpstr>
      <vt:lpstr>Calibri Light</vt:lpstr>
      <vt:lpstr>Courier New</vt:lpstr>
      <vt:lpstr>DokChampa</vt:lpstr>
      <vt:lpstr>Franklin Gothic Book</vt:lpstr>
      <vt:lpstr>Franklin Gothic Medium</vt:lpstr>
      <vt:lpstr>Symbol</vt:lpstr>
      <vt:lpstr>Office Theme</vt:lpstr>
      <vt:lpstr>Custom Design</vt:lpstr>
      <vt:lpstr>Getting Married</vt:lpstr>
      <vt:lpstr>Marine Life Cycle: Major Life Events</vt:lpstr>
      <vt:lpstr>Lesson Objectives</vt:lpstr>
      <vt:lpstr>Share Financial Information</vt:lpstr>
      <vt:lpstr>Having a Financial Discussion with Your Partner</vt:lpstr>
      <vt:lpstr>Financial Questions to Discuss</vt:lpstr>
      <vt:lpstr>Pre-Marital Resources</vt:lpstr>
      <vt:lpstr>Activity: Money Habitudes® Solitaire</vt:lpstr>
      <vt:lpstr>Play the Game</vt:lpstr>
      <vt:lpstr>When Interpreting the Cards, Remember…</vt:lpstr>
      <vt:lpstr>Sort the “That’s Me!” Cards</vt:lpstr>
      <vt:lpstr>Interpret Your Cards</vt:lpstr>
      <vt:lpstr>Dominant Habitude</vt:lpstr>
      <vt:lpstr>Financial Benefits of Marriage</vt:lpstr>
      <vt:lpstr>Financial Considerations Affected by Marriage</vt:lpstr>
      <vt:lpstr>Marrying a Non-U.S. Citizen</vt:lpstr>
      <vt:lpstr>Developing a Spending Plan</vt:lpstr>
      <vt:lpstr>Set Savings Goals</vt:lpstr>
      <vt:lpstr>Meeting Financial Obligations</vt:lpstr>
      <vt:lpstr>Activity: An Important Talk about Family Finances</vt:lpstr>
      <vt:lpstr>Lesson 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O'Malley</dc:creator>
  <cp:lastModifiedBy>Laskowsky CIV Katrina G</cp:lastModifiedBy>
  <cp:revision>397</cp:revision>
  <cp:lastPrinted>2019-08-30T17:32:40Z</cp:lastPrinted>
  <dcterms:created xsi:type="dcterms:W3CDTF">2017-11-06T19:49:41Z</dcterms:created>
  <dcterms:modified xsi:type="dcterms:W3CDTF">2020-02-11T16:36:23Z</dcterms:modified>
</cp:coreProperties>
</file>